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2" r:id="rId7"/>
    <p:sldId id="263" r:id="rId8"/>
    <p:sldId id="264" r:id="rId9"/>
    <p:sldId id="266" r:id="rId10"/>
    <p:sldId id="267" r:id="rId11"/>
    <p:sldId id="268" r:id="rId12"/>
    <p:sldId id="269" r:id="rId13"/>
    <p:sldId id="270"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Corben" panose="020B0604020202020204" charset="0"/>
      <p:regular r:id="rId22"/>
    </p:embeddedFont>
    <p:embeddedFont>
      <p:font typeface="Nobile" panose="020B0604020202020204" charset="0"/>
      <p:regular r:id="rId23"/>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363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txBody>
          <a:bodyPr/>
          <a:lstStyle/>
          <a:p>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655320"/>
            <a:ext cx="13042821" cy="1204913"/>
          </a:xfrm>
          <a:prstGeom prst="rect">
            <a:avLst/>
          </a:prstGeom>
          <a:noFill/>
          <a:ln/>
        </p:spPr>
        <p:txBody>
          <a:bodyPr wrap="square" lIns="0" tIns="0" rIns="0" bIns="0" rtlCol="0" anchor="t"/>
          <a:lstStyle/>
          <a:p>
            <a:pPr marL="0" indent="0" algn="l">
              <a:lnSpc>
                <a:spcPts val="4700"/>
              </a:lnSpc>
              <a:buNone/>
            </a:pPr>
            <a:r>
              <a:rPr lang="en-US" sz="3750" dirty="0">
                <a:solidFill>
                  <a:srgbClr val="1B1B27"/>
                </a:solidFill>
                <a:latin typeface="Corben" pitchFamily="34" charset="0"/>
                <a:ea typeface="Corben" pitchFamily="34" charset="-122"/>
                <a:cs typeface="Corben" pitchFamily="34" charset="-120"/>
              </a:rPr>
              <a:t>Conception et Développement d’une Application Web de Gestion des Événements pour l’Université Paris Nanterre</a:t>
            </a:r>
            <a:endParaRPr lang="en-US" sz="3750" dirty="0"/>
          </a:p>
        </p:txBody>
      </p:sp>
      <p:sp>
        <p:nvSpPr>
          <p:cNvPr id="3" name="Text 1"/>
          <p:cNvSpPr/>
          <p:nvPr/>
        </p:nvSpPr>
        <p:spPr>
          <a:xfrm>
            <a:off x="793790" y="1937266"/>
            <a:ext cx="13042821" cy="722948"/>
          </a:xfrm>
          <a:prstGeom prst="rect">
            <a:avLst/>
          </a:prstGeom>
          <a:noFill/>
          <a:ln/>
        </p:spPr>
        <p:txBody>
          <a:bodyPr wrap="square" lIns="0" tIns="0" rIns="0" bIns="0" rtlCol="0" anchor="t"/>
          <a:lstStyle/>
          <a:p>
            <a:pPr marL="0" indent="0" algn="l">
              <a:lnSpc>
                <a:spcPts val="2800"/>
              </a:lnSpc>
              <a:buNone/>
            </a:pPr>
            <a:r>
              <a:rPr lang="en-US" sz="2250" b="1" dirty="0">
                <a:solidFill>
                  <a:srgbClr val="1B1B27"/>
                </a:solidFill>
                <a:latin typeface="Corben" pitchFamily="34" charset="0"/>
                <a:ea typeface="Corben" pitchFamily="34" charset="-122"/>
                <a:cs typeface="Corben" pitchFamily="34" charset="-120"/>
              </a:rPr>
              <a:t>Une solution innovante pour des événements réussis et une gestion optimisée.</a:t>
            </a:r>
            <a:endParaRPr lang="en-US" sz="2250" dirty="0"/>
          </a:p>
        </p:txBody>
      </p:sp>
      <p:sp>
        <p:nvSpPr>
          <p:cNvPr id="4" name="Text 2"/>
          <p:cNvSpPr/>
          <p:nvPr/>
        </p:nvSpPr>
        <p:spPr>
          <a:xfrm>
            <a:off x="793790" y="2949416"/>
            <a:ext cx="13042821" cy="308372"/>
          </a:xfrm>
          <a:prstGeom prst="rect">
            <a:avLst/>
          </a:prstGeom>
          <a:noFill/>
          <a:ln/>
        </p:spPr>
        <p:txBody>
          <a:bodyPr wrap="none" lIns="0" tIns="0" rIns="0" bIns="0" rtlCol="0" anchor="t"/>
          <a:lstStyle/>
          <a:p>
            <a:pPr marL="0" indent="0" algn="l">
              <a:lnSpc>
                <a:spcPts val="2400"/>
              </a:lnSpc>
              <a:buNone/>
            </a:pPr>
            <a:endParaRPr lang="en-US" sz="1500" dirty="0"/>
          </a:p>
        </p:txBody>
      </p:sp>
      <p:sp>
        <p:nvSpPr>
          <p:cNvPr id="5" name="Text 3"/>
          <p:cNvSpPr/>
          <p:nvPr/>
        </p:nvSpPr>
        <p:spPr>
          <a:xfrm>
            <a:off x="793790" y="3648075"/>
            <a:ext cx="7096958" cy="385524"/>
          </a:xfrm>
          <a:prstGeom prst="rect">
            <a:avLst/>
          </a:prstGeom>
          <a:noFill/>
          <a:ln/>
        </p:spPr>
        <p:txBody>
          <a:bodyPr wrap="none" lIns="0" tIns="0" rIns="0" bIns="0" rtlCol="0" anchor="t"/>
          <a:lstStyle/>
          <a:p>
            <a:pPr marL="0" indent="0" algn="l">
              <a:lnSpc>
                <a:spcPts val="3000"/>
              </a:lnSpc>
              <a:buNone/>
            </a:pPr>
            <a:r>
              <a:rPr lang="en-US" sz="1850" b="1" dirty="0">
                <a:solidFill>
                  <a:srgbClr val="404155"/>
                </a:solidFill>
                <a:latin typeface="Nobile" pitchFamily="34" charset="0"/>
                <a:ea typeface="Nobile" pitchFamily="34" charset="-122"/>
                <a:cs typeface="Nobile" pitchFamily="34" charset="-120"/>
              </a:rPr>
              <a:t>                        </a:t>
            </a:r>
            <a:r>
              <a:rPr lang="en-US" sz="2000" b="1" dirty="0" err="1">
                <a:solidFill>
                  <a:srgbClr val="404155"/>
                </a:solidFill>
                <a:latin typeface="Nobile" pitchFamily="34" charset="0"/>
                <a:ea typeface="Nobile" pitchFamily="34" charset="-122"/>
                <a:cs typeface="Nobile" pitchFamily="34" charset="-120"/>
              </a:rPr>
              <a:t>Réalisé</a:t>
            </a:r>
            <a:r>
              <a:rPr lang="en-US" sz="2000" b="1" dirty="0">
                <a:solidFill>
                  <a:srgbClr val="404155"/>
                </a:solidFill>
                <a:latin typeface="Nobile" pitchFamily="34" charset="0"/>
                <a:ea typeface="Nobile" pitchFamily="34" charset="-122"/>
                <a:cs typeface="Nobile" pitchFamily="34" charset="-120"/>
              </a:rPr>
              <a:t> par : </a:t>
            </a:r>
            <a:endParaRPr lang="en-US" sz="2000" dirty="0"/>
          </a:p>
        </p:txBody>
      </p:sp>
      <p:sp>
        <p:nvSpPr>
          <p:cNvPr id="6" name="Text 4"/>
          <p:cNvSpPr/>
          <p:nvPr/>
        </p:nvSpPr>
        <p:spPr>
          <a:xfrm>
            <a:off x="793790" y="4207073"/>
            <a:ext cx="7096958" cy="385524"/>
          </a:xfrm>
          <a:prstGeom prst="rect">
            <a:avLst/>
          </a:prstGeom>
          <a:noFill/>
          <a:ln/>
        </p:spPr>
        <p:txBody>
          <a:bodyPr wrap="none" lIns="0" tIns="0" rIns="0" bIns="0" rtlCol="0" anchor="t"/>
          <a:lstStyle/>
          <a:p>
            <a:pPr marL="0" indent="0" algn="l">
              <a:lnSpc>
                <a:spcPts val="3000"/>
              </a:lnSpc>
              <a:buNone/>
            </a:pPr>
            <a:r>
              <a:rPr lang="en-US" sz="1850" dirty="0">
                <a:solidFill>
                  <a:srgbClr val="404155"/>
                </a:solidFill>
                <a:latin typeface="Nobile" pitchFamily="34" charset="0"/>
                <a:ea typeface="Nobile" pitchFamily="34" charset="-122"/>
                <a:cs typeface="Nobile" pitchFamily="34" charset="-120"/>
              </a:rPr>
              <a:t>                       BOUHRICH  MANAL  - 45011145</a:t>
            </a:r>
            <a:endParaRPr lang="en-US" sz="1850" dirty="0"/>
          </a:p>
        </p:txBody>
      </p:sp>
      <p:sp>
        <p:nvSpPr>
          <p:cNvPr id="7" name="Text 5"/>
          <p:cNvSpPr/>
          <p:nvPr/>
        </p:nvSpPr>
        <p:spPr>
          <a:xfrm>
            <a:off x="793790" y="4766072"/>
            <a:ext cx="7096958" cy="385524"/>
          </a:xfrm>
          <a:prstGeom prst="rect">
            <a:avLst/>
          </a:prstGeom>
          <a:noFill/>
          <a:ln/>
        </p:spPr>
        <p:txBody>
          <a:bodyPr wrap="none" lIns="0" tIns="0" rIns="0" bIns="0" rtlCol="0" anchor="t"/>
          <a:lstStyle/>
          <a:p>
            <a:pPr marL="0" indent="0" algn="l">
              <a:lnSpc>
                <a:spcPts val="3000"/>
              </a:lnSpc>
              <a:buNone/>
            </a:pPr>
            <a:r>
              <a:rPr lang="en-US" sz="1850" dirty="0">
                <a:solidFill>
                  <a:srgbClr val="404155"/>
                </a:solidFill>
                <a:latin typeface="Nobile" pitchFamily="34" charset="0"/>
                <a:ea typeface="Nobile" pitchFamily="34" charset="-122"/>
                <a:cs typeface="Nobile" pitchFamily="34" charset="-120"/>
              </a:rPr>
              <a:t>                      JELTHI     HAJAR      -44003894     </a:t>
            </a:r>
            <a:endParaRPr lang="en-US" sz="1850" dirty="0"/>
          </a:p>
        </p:txBody>
      </p:sp>
      <p:pic>
        <p:nvPicPr>
          <p:cNvPr id="8" name="Image 0" descr="preencoded.png"/>
          <p:cNvPicPr>
            <a:picLocks noChangeAspect="1"/>
          </p:cNvPicPr>
          <p:nvPr/>
        </p:nvPicPr>
        <p:blipFill>
          <a:blip r:embed="rId3"/>
          <a:stretch>
            <a:fillRect/>
          </a:stretch>
        </p:blipFill>
        <p:spPr>
          <a:xfrm>
            <a:off x="9190077" y="3691414"/>
            <a:ext cx="4654034" cy="2615565"/>
          </a:xfrm>
          <a:prstGeom prst="rect">
            <a:avLst/>
          </a:prstGeom>
        </p:spPr>
      </p:pic>
      <p:sp>
        <p:nvSpPr>
          <p:cNvPr id="9" name="Text 6"/>
          <p:cNvSpPr/>
          <p:nvPr/>
        </p:nvSpPr>
        <p:spPr>
          <a:xfrm>
            <a:off x="793790" y="6740604"/>
            <a:ext cx="13042821" cy="308372"/>
          </a:xfrm>
          <a:prstGeom prst="rect">
            <a:avLst/>
          </a:prstGeom>
          <a:noFill/>
          <a:ln/>
        </p:spPr>
        <p:txBody>
          <a:bodyPr wrap="none" lIns="0" tIns="0" rIns="0" bIns="0" rtlCol="0" anchor="t"/>
          <a:lstStyle/>
          <a:p>
            <a:pPr marL="0" indent="0" algn="l">
              <a:lnSpc>
                <a:spcPts val="2400"/>
              </a:lnSpc>
              <a:buNone/>
            </a:pPr>
            <a:endParaRPr lang="en-US" sz="1500" dirty="0"/>
          </a:p>
        </p:txBody>
      </p:sp>
      <p:sp>
        <p:nvSpPr>
          <p:cNvPr id="10" name="Text 7"/>
          <p:cNvSpPr/>
          <p:nvPr/>
        </p:nvSpPr>
        <p:spPr>
          <a:xfrm>
            <a:off x="793790" y="7265789"/>
            <a:ext cx="13042821" cy="308372"/>
          </a:xfrm>
          <a:prstGeom prst="rect">
            <a:avLst/>
          </a:prstGeom>
          <a:noFill/>
          <a:ln/>
        </p:spPr>
        <p:txBody>
          <a:bodyPr wrap="none" lIns="0" tIns="0" rIns="0" bIns="0" rtlCol="0" anchor="t"/>
          <a:lstStyle/>
          <a:p>
            <a:pPr marL="0" indent="0" algn="l">
              <a:lnSpc>
                <a:spcPts val="2400"/>
              </a:lnSpc>
              <a:buNone/>
            </a:pPr>
            <a:endParaRPr lang="en-US"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45D65943-D83F-96E6-0CC9-3451148D91FD}"/>
              </a:ext>
            </a:extLst>
          </p:cNvPr>
          <p:cNvPicPr>
            <a:picLocks noChangeAspect="1"/>
          </p:cNvPicPr>
          <p:nvPr/>
        </p:nvPicPr>
        <p:blipFill>
          <a:blip r:embed="rId2"/>
          <a:srcRect/>
          <a:stretch/>
        </p:blipFill>
        <p:spPr>
          <a:xfrm>
            <a:off x="605393" y="1871831"/>
            <a:ext cx="13799096" cy="5916704"/>
          </a:xfrm>
          <a:prstGeom prst="rect">
            <a:avLst/>
          </a:prstGeom>
        </p:spPr>
      </p:pic>
      <p:sp>
        <p:nvSpPr>
          <p:cNvPr id="4" name="ZoneTexte 3">
            <a:extLst>
              <a:ext uri="{FF2B5EF4-FFF2-40B4-BE49-F238E27FC236}">
                <a16:creationId xmlns:a16="http://schemas.microsoft.com/office/drawing/2014/main" id="{01B816E1-2E5C-3655-5CFE-AE25F957F4A7}"/>
              </a:ext>
            </a:extLst>
          </p:cNvPr>
          <p:cNvSpPr txBox="1"/>
          <p:nvPr/>
        </p:nvSpPr>
        <p:spPr>
          <a:xfrm>
            <a:off x="4970033" y="441065"/>
            <a:ext cx="7315200" cy="461665"/>
          </a:xfrm>
          <a:prstGeom prst="rect">
            <a:avLst/>
          </a:prstGeom>
          <a:noFill/>
        </p:spPr>
        <p:txBody>
          <a:bodyPr wrap="square">
            <a:spAutoFit/>
          </a:bodyPr>
          <a:lstStyle/>
          <a:p>
            <a:r>
              <a:rPr lang="en-US" sz="2400" dirty="0">
                <a:solidFill>
                  <a:srgbClr val="1B1B27"/>
                </a:solidFill>
                <a:latin typeface="Corben" pitchFamily="34" charset="0"/>
                <a:ea typeface="Corben" pitchFamily="34" charset="-122"/>
                <a:cs typeface="Corben" pitchFamily="34" charset="-120"/>
              </a:rPr>
              <a:t>   Conception et </a:t>
            </a:r>
            <a:r>
              <a:rPr lang="en-US" sz="2400" dirty="0" err="1">
                <a:solidFill>
                  <a:srgbClr val="1B1B27"/>
                </a:solidFill>
                <a:latin typeface="Corben" pitchFamily="34" charset="0"/>
                <a:ea typeface="Corben" pitchFamily="34" charset="-122"/>
                <a:cs typeface="Corben" pitchFamily="34" charset="-120"/>
              </a:rPr>
              <a:t>analyse</a:t>
            </a:r>
            <a:r>
              <a:rPr lang="en-US" sz="2400" dirty="0">
                <a:solidFill>
                  <a:srgbClr val="1B1B27"/>
                </a:solidFill>
                <a:latin typeface="Corben" pitchFamily="34" charset="0"/>
                <a:ea typeface="Corben" pitchFamily="34" charset="-122"/>
                <a:cs typeface="Corben" pitchFamily="34" charset="-120"/>
              </a:rPr>
              <a:t> du </a:t>
            </a:r>
            <a:r>
              <a:rPr lang="en-US" sz="2400" dirty="0" err="1">
                <a:solidFill>
                  <a:srgbClr val="1B1B27"/>
                </a:solidFill>
                <a:latin typeface="Corben" pitchFamily="34" charset="0"/>
                <a:ea typeface="Corben" pitchFamily="34" charset="-122"/>
                <a:cs typeface="Corben" pitchFamily="34" charset="-120"/>
              </a:rPr>
              <a:t>projet</a:t>
            </a:r>
            <a:r>
              <a:rPr lang="en-US" sz="2400" dirty="0">
                <a:solidFill>
                  <a:srgbClr val="1B1B27"/>
                </a:solidFill>
                <a:latin typeface="Corben" pitchFamily="34" charset="0"/>
                <a:ea typeface="Corben" pitchFamily="34" charset="-122"/>
                <a:cs typeface="Corben" pitchFamily="34" charset="-120"/>
              </a:rPr>
              <a:t> :  </a:t>
            </a:r>
            <a:endParaRPr lang="fr-FR" sz="2400" dirty="0"/>
          </a:p>
        </p:txBody>
      </p:sp>
      <p:sp>
        <p:nvSpPr>
          <p:cNvPr id="6" name="ZoneTexte 5">
            <a:extLst>
              <a:ext uri="{FF2B5EF4-FFF2-40B4-BE49-F238E27FC236}">
                <a16:creationId xmlns:a16="http://schemas.microsoft.com/office/drawing/2014/main" id="{A89BFB77-7285-1BFA-B83E-5155C489FACF}"/>
              </a:ext>
            </a:extLst>
          </p:cNvPr>
          <p:cNvSpPr txBox="1"/>
          <p:nvPr/>
        </p:nvSpPr>
        <p:spPr>
          <a:xfrm>
            <a:off x="430306" y="1203770"/>
            <a:ext cx="7315200" cy="514500"/>
          </a:xfrm>
          <a:prstGeom prst="rect">
            <a:avLst/>
          </a:prstGeom>
          <a:noFill/>
        </p:spPr>
        <p:txBody>
          <a:bodyPr wrap="square">
            <a:spAutoFit/>
          </a:bodyPr>
          <a:lstStyle/>
          <a:p>
            <a:pPr marL="342900" indent="-342900" algn="l">
              <a:lnSpc>
                <a:spcPts val="3550"/>
              </a:lnSpc>
              <a:buFont typeface="Wingdings" panose="05000000000000000000" pitchFamily="2" charset="2"/>
              <a:buChar char="v"/>
            </a:pPr>
            <a:r>
              <a:rPr lang="en-US" sz="2000" dirty="0" err="1">
                <a:solidFill>
                  <a:srgbClr val="1B1B27"/>
                </a:solidFill>
                <a:latin typeface="Corben" pitchFamily="34" charset="0"/>
              </a:rPr>
              <a:t>Modèle</a:t>
            </a:r>
            <a:r>
              <a:rPr lang="en-US" sz="2000" dirty="0">
                <a:solidFill>
                  <a:srgbClr val="1B1B27"/>
                </a:solidFill>
                <a:latin typeface="Corben" pitchFamily="34" charset="0"/>
              </a:rPr>
              <a:t> </a:t>
            </a:r>
            <a:r>
              <a:rPr lang="en-US" sz="2000" dirty="0" err="1">
                <a:solidFill>
                  <a:srgbClr val="1B1B27"/>
                </a:solidFill>
                <a:latin typeface="Corben" pitchFamily="34" charset="0"/>
              </a:rPr>
              <a:t>logique</a:t>
            </a:r>
            <a:r>
              <a:rPr lang="en-US" sz="2000" dirty="0">
                <a:solidFill>
                  <a:srgbClr val="1B1B27"/>
                </a:solidFill>
                <a:latin typeface="Corben" pitchFamily="34" charset="0"/>
              </a:rPr>
              <a:t>  des </a:t>
            </a:r>
            <a:r>
              <a:rPr lang="en-US" sz="2000" dirty="0" err="1">
                <a:solidFill>
                  <a:srgbClr val="1B1B27"/>
                </a:solidFill>
                <a:latin typeface="Corben" pitchFamily="34" charset="0"/>
              </a:rPr>
              <a:t>données</a:t>
            </a:r>
            <a:r>
              <a:rPr lang="en-US" sz="2000" dirty="0">
                <a:solidFill>
                  <a:srgbClr val="1B1B27"/>
                </a:solidFill>
                <a:latin typeface="Corben" pitchFamily="34" charset="0"/>
              </a:rPr>
              <a:t> (MLD) : </a:t>
            </a:r>
            <a:endParaRPr lang="en-US" sz="2000" dirty="0"/>
          </a:p>
        </p:txBody>
      </p:sp>
    </p:spTree>
    <p:extLst>
      <p:ext uri="{BB962C8B-B14F-4D97-AF65-F5344CB8AC3E}">
        <p14:creationId xmlns:p14="http://schemas.microsoft.com/office/powerpoint/2010/main" val="2454577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DE8715D-02D5-B79D-B1AD-711F98DE286D}"/>
              </a:ext>
            </a:extLst>
          </p:cNvPr>
          <p:cNvSpPr txBox="1"/>
          <p:nvPr/>
        </p:nvSpPr>
        <p:spPr>
          <a:xfrm>
            <a:off x="548640" y="909677"/>
            <a:ext cx="13113572" cy="4213333"/>
          </a:xfrm>
          <a:prstGeom prst="rect">
            <a:avLst/>
          </a:prstGeom>
          <a:noFill/>
        </p:spPr>
        <p:txBody>
          <a:bodyPr wrap="square">
            <a:spAutoFit/>
          </a:bodyPr>
          <a:lstStyle/>
          <a:p>
            <a:pPr marL="0" indent="0" algn="ctr">
              <a:lnSpc>
                <a:spcPts val="2900"/>
              </a:lnSpc>
              <a:buNone/>
            </a:pPr>
            <a:r>
              <a:rPr lang="en-US" sz="2400" dirty="0">
                <a:solidFill>
                  <a:srgbClr val="1B1B27"/>
                </a:solidFill>
                <a:latin typeface="Corben" pitchFamily="34" charset="0"/>
                <a:ea typeface="Corben" pitchFamily="34" charset="-122"/>
                <a:cs typeface="Corben" pitchFamily="34" charset="-120"/>
              </a:rPr>
              <a:t>4) </a:t>
            </a:r>
            <a:r>
              <a:rPr lang="en-US" sz="2400" dirty="0" err="1">
                <a:solidFill>
                  <a:srgbClr val="1B1B27"/>
                </a:solidFill>
                <a:latin typeface="Corben" pitchFamily="34" charset="0"/>
                <a:ea typeface="Corben" pitchFamily="34" charset="-122"/>
                <a:cs typeface="Corben" pitchFamily="34" charset="-120"/>
              </a:rPr>
              <a:t>Réalisation</a:t>
            </a:r>
            <a:r>
              <a:rPr lang="en-US" sz="2400" dirty="0">
                <a:solidFill>
                  <a:srgbClr val="1B1B27"/>
                </a:solidFill>
                <a:latin typeface="Corben" pitchFamily="34" charset="0"/>
                <a:ea typeface="Corben" pitchFamily="34" charset="-122"/>
                <a:cs typeface="Corben" pitchFamily="34" charset="-120"/>
              </a:rPr>
              <a:t> du </a:t>
            </a:r>
            <a:r>
              <a:rPr lang="en-US" sz="2400" dirty="0" err="1">
                <a:solidFill>
                  <a:srgbClr val="1B1B27"/>
                </a:solidFill>
                <a:latin typeface="Corben" pitchFamily="34" charset="0"/>
                <a:ea typeface="Corben" pitchFamily="34" charset="-122"/>
                <a:cs typeface="Corben" pitchFamily="34" charset="-120"/>
              </a:rPr>
              <a:t>projet</a:t>
            </a:r>
            <a:r>
              <a:rPr lang="en-US" sz="2400" dirty="0">
                <a:solidFill>
                  <a:srgbClr val="1B1B27"/>
                </a:solidFill>
                <a:latin typeface="Corben" pitchFamily="34" charset="0"/>
                <a:ea typeface="Corben" pitchFamily="34" charset="-122"/>
                <a:cs typeface="Corben" pitchFamily="34" charset="-120"/>
              </a:rPr>
              <a:t> : </a:t>
            </a:r>
          </a:p>
          <a:p>
            <a:pPr marL="0" indent="0" algn="l">
              <a:lnSpc>
                <a:spcPts val="2900"/>
              </a:lnSpc>
              <a:buNone/>
            </a:pPr>
            <a:endParaRPr lang="en-US" sz="2400" dirty="0">
              <a:solidFill>
                <a:srgbClr val="1B1B27"/>
              </a:solidFill>
              <a:latin typeface="Corben" pitchFamily="34" charset="0"/>
              <a:ea typeface="Corben" pitchFamily="34" charset="-122"/>
              <a:cs typeface="Corben" pitchFamily="34" charset="-120"/>
            </a:endParaRPr>
          </a:p>
          <a:p>
            <a:pPr marL="0" indent="0" algn="l">
              <a:lnSpc>
                <a:spcPts val="2900"/>
              </a:lnSpc>
              <a:buNone/>
            </a:pPr>
            <a:endParaRPr lang="en-US" sz="2400" dirty="0">
              <a:solidFill>
                <a:srgbClr val="1B1B27"/>
              </a:solidFill>
              <a:latin typeface="Corben" pitchFamily="34" charset="0"/>
              <a:ea typeface="Corben" pitchFamily="34" charset="-122"/>
              <a:cs typeface="Corben" pitchFamily="34" charset="-120"/>
            </a:endParaRPr>
          </a:p>
          <a:p>
            <a:pPr marL="0" indent="0" algn="l">
              <a:lnSpc>
                <a:spcPts val="2900"/>
              </a:lnSpc>
              <a:buNone/>
            </a:pPr>
            <a:endParaRPr lang="en-US" sz="2400" dirty="0">
              <a:solidFill>
                <a:srgbClr val="1B1B27"/>
              </a:solidFill>
              <a:latin typeface="Corben" pitchFamily="34" charset="0"/>
              <a:ea typeface="Corben" pitchFamily="34" charset="-122"/>
              <a:cs typeface="Corben" pitchFamily="34" charset="-120"/>
            </a:endParaRPr>
          </a:p>
          <a:p>
            <a:pPr marL="0" indent="0" algn="l">
              <a:lnSpc>
                <a:spcPts val="2900"/>
              </a:lnSpc>
              <a:buNone/>
            </a:pPr>
            <a:endParaRPr lang="en-US" sz="2400" dirty="0">
              <a:solidFill>
                <a:srgbClr val="1B1B27"/>
              </a:solidFill>
              <a:latin typeface="Corben" pitchFamily="34" charset="0"/>
              <a:ea typeface="Corben" pitchFamily="34" charset="-122"/>
              <a:cs typeface="Corben" pitchFamily="34" charset="-120"/>
            </a:endParaRPr>
          </a:p>
          <a:p>
            <a:pPr marL="0" indent="0" algn="l">
              <a:lnSpc>
                <a:spcPts val="2900"/>
              </a:lnSpc>
              <a:buNone/>
            </a:pPr>
            <a:endParaRPr lang="en-US" sz="2400" dirty="0">
              <a:solidFill>
                <a:srgbClr val="1B1B27"/>
              </a:solidFill>
              <a:latin typeface="Corben" pitchFamily="34" charset="0"/>
              <a:ea typeface="Corben" pitchFamily="34" charset="-122"/>
              <a:cs typeface="Corben" pitchFamily="34" charset="-120"/>
            </a:endParaRPr>
          </a:p>
          <a:p>
            <a:pPr marL="0" indent="0" algn="ctr">
              <a:lnSpc>
                <a:spcPts val="2900"/>
              </a:lnSpc>
              <a:buNone/>
            </a:pPr>
            <a:endParaRPr lang="en-US" sz="2400" dirty="0">
              <a:solidFill>
                <a:srgbClr val="1B1B27"/>
              </a:solidFill>
              <a:latin typeface="Corben" pitchFamily="34" charset="0"/>
              <a:ea typeface="Corben" pitchFamily="34" charset="-122"/>
              <a:cs typeface="Corben" pitchFamily="34" charset="-120"/>
            </a:endParaRPr>
          </a:p>
          <a:p>
            <a:pPr algn="ctr">
              <a:lnSpc>
                <a:spcPts val="2900"/>
              </a:lnSpc>
            </a:pPr>
            <a:r>
              <a:rPr lang="fr-FR" sz="4000" dirty="0">
                <a:latin typeface="Corben" panose="020B0604020202020204" charset="0"/>
              </a:rPr>
              <a:t>   Découvrez maintenant la  présentation de l’application, ses fonctionnalités principales et son fonctionnement en temps réel.</a:t>
            </a:r>
          </a:p>
          <a:p>
            <a:pPr marL="0" indent="0" algn="l">
              <a:lnSpc>
                <a:spcPts val="2900"/>
              </a:lnSpc>
              <a:buNone/>
            </a:pPr>
            <a:r>
              <a:rPr lang="en-US" sz="3200" dirty="0">
                <a:solidFill>
                  <a:srgbClr val="1B1B27"/>
                </a:solidFill>
                <a:latin typeface="Corben" panose="020B0604020202020204" charset="0"/>
                <a:ea typeface="Corben" pitchFamily="34" charset="-122"/>
                <a:cs typeface="Corben" pitchFamily="34" charset="-120"/>
              </a:rPr>
              <a:t> </a:t>
            </a:r>
            <a:endParaRPr lang="en-US" sz="3200" dirty="0">
              <a:latin typeface="Corben" panose="020B0604020202020204" charset="0"/>
            </a:endParaRPr>
          </a:p>
        </p:txBody>
      </p:sp>
      <p:sp>
        <p:nvSpPr>
          <p:cNvPr id="2" name="Rectangle 1">
            <a:extLst>
              <a:ext uri="{FF2B5EF4-FFF2-40B4-BE49-F238E27FC236}">
                <a16:creationId xmlns:a16="http://schemas.microsoft.com/office/drawing/2014/main" id="{E84A5961-3918-3ED5-674F-2AC95FDE4991}"/>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5" name="Rectangle 3">
            <a:extLst>
              <a:ext uri="{FF2B5EF4-FFF2-40B4-BE49-F238E27FC236}">
                <a16:creationId xmlns:a16="http://schemas.microsoft.com/office/drawing/2014/main" id="{1CEADDD5-F7C7-C439-9F4E-A5678D136082}"/>
              </a:ext>
            </a:extLst>
          </p:cNvPr>
          <p:cNvSpPr>
            <a:spLocks noChangeArrowheads="1"/>
          </p:cNvSpPr>
          <p:nvPr/>
        </p:nvSpPr>
        <p:spPr bwMode="auto">
          <a:xfrm>
            <a:off x="152400" y="1524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4174794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FA3FCBA-6678-AB77-6608-1702B55B1170}"/>
              </a:ext>
            </a:extLst>
          </p:cNvPr>
          <p:cNvSpPr txBox="1"/>
          <p:nvPr/>
        </p:nvSpPr>
        <p:spPr>
          <a:xfrm>
            <a:off x="4916242" y="1172863"/>
            <a:ext cx="7089289" cy="494366"/>
          </a:xfrm>
          <a:prstGeom prst="rect">
            <a:avLst/>
          </a:prstGeom>
          <a:noFill/>
        </p:spPr>
        <p:txBody>
          <a:bodyPr wrap="square">
            <a:spAutoFit/>
          </a:bodyPr>
          <a:lstStyle/>
          <a:p>
            <a:pPr marL="0" indent="0" algn="l">
              <a:lnSpc>
                <a:spcPts val="2900"/>
              </a:lnSpc>
              <a:buNone/>
            </a:pPr>
            <a:r>
              <a:rPr lang="en-US" sz="3200" dirty="0">
                <a:solidFill>
                  <a:srgbClr val="1B1B27"/>
                </a:solidFill>
                <a:latin typeface="Corben" pitchFamily="34" charset="0"/>
                <a:ea typeface="Corben" pitchFamily="34" charset="-122"/>
                <a:cs typeface="Corben" pitchFamily="34" charset="-120"/>
              </a:rPr>
              <a:t> CONCLUSION </a:t>
            </a:r>
          </a:p>
        </p:txBody>
      </p:sp>
      <p:pic>
        <p:nvPicPr>
          <p:cNvPr id="2050" name="Picture 2">
            <a:extLst>
              <a:ext uri="{FF2B5EF4-FFF2-40B4-BE49-F238E27FC236}">
                <a16:creationId xmlns:a16="http://schemas.microsoft.com/office/drawing/2014/main" id="{E14EB863-276C-102A-3A31-3D333120B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030" y="1860868"/>
            <a:ext cx="5734031" cy="573403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D68CF5FD-0C17-EAAD-4F93-FABDC7D4BB6B}"/>
              </a:ext>
            </a:extLst>
          </p:cNvPr>
          <p:cNvSpPr txBox="1"/>
          <p:nvPr/>
        </p:nvSpPr>
        <p:spPr>
          <a:xfrm>
            <a:off x="785308" y="2667980"/>
            <a:ext cx="7315200" cy="3539430"/>
          </a:xfrm>
          <a:prstGeom prst="rect">
            <a:avLst/>
          </a:prstGeom>
          <a:noFill/>
        </p:spPr>
        <p:txBody>
          <a:bodyPr wrap="square">
            <a:spAutoFit/>
          </a:bodyPr>
          <a:lstStyle/>
          <a:p>
            <a:r>
              <a:rPr lang="fr-FR" sz="2800" dirty="0">
                <a:latin typeface="Corben" panose="020B0604020202020204" charset="0"/>
              </a:rPr>
              <a:t>La réalisation de ce projet nous a offert une véritable opportunité de mettre en pratique nos connaissances tout en développant de nouvelles compétences. Ce travail nous a permis d’affronter des défis techniques, d’améliorer notre organisation et de concrétiser une application complète répondant aux besoins définis.</a:t>
            </a:r>
          </a:p>
        </p:txBody>
      </p:sp>
    </p:spTree>
    <p:extLst>
      <p:ext uri="{BB962C8B-B14F-4D97-AF65-F5344CB8AC3E}">
        <p14:creationId xmlns:p14="http://schemas.microsoft.com/office/powerpoint/2010/main" val="3166322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E969D59-C242-4055-5243-A64749CF8234}"/>
              </a:ext>
            </a:extLst>
          </p:cNvPr>
          <p:cNvSpPr txBox="1"/>
          <p:nvPr/>
        </p:nvSpPr>
        <p:spPr>
          <a:xfrm>
            <a:off x="699247" y="1538344"/>
            <a:ext cx="6578300" cy="3139321"/>
          </a:xfrm>
          <a:prstGeom prst="rect">
            <a:avLst/>
          </a:prstGeom>
          <a:noFill/>
        </p:spPr>
        <p:txBody>
          <a:bodyPr wrap="square">
            <a:spAutoFit/>
          </a:bodyPr>
          <a:lstStyle/>
          <a:p>
            <a:r>
              <a:rPr lang="en-US" sz="6600" dirty="0">
                <a:solidFill>
                  <a:srgbClr val="1B1B27"/>
                </a:solidFill>
                <a:latin typeface="Corben" pitchFamily="34" charset="0"/>
                <a:ea typeface="Corben" pitchFamily="34" charset="-122"/>
                <a:cs typeface="Corben" pitchFamily="34" charset="-120"/>
              </a:rPr>
              <a:t>MERCI  POUR VOTRE ATTENTION  </a:t>
            </a:r>
            <a:endParaRPr lang="fr-FR" sz="6600" dirty="0"/>
          </a:p>
        </p:txBody>
      </p:sp>
      <p:pic>
        <p:nvPicPr>
          <p:cNvPr id="5" name="Image 4">
            <a:extLst>
              <a:ext uri="{FF2B5EF4-FFF2-40B4-BE49-F238E27FC236}">
                <a16:creationId xmlns:a16="http://schemas.microsoft.com/office/drawing/2014/main" id="{06240C1F-3381-BC73-4216-AC08DB622149}"/>
              </a:ext>
            </a:extLst>
          </p:cNvPr>
          <p:cNvPicPr>
            <a:picLocks noChangeAspect="1"/>
          </p:cNvPicPr>
          <p:nvPr/>
        </p:nvPicPr>
        <p:blipFill>
          <a:blip r:embed="rId2"/>
          <a:stretch>
            <a:fillRect/>
          </a:stretch>
        </p:blipFill>
        <p:spPr>
          <a:xfrm>
            <a:off x="8052100" y="0"/>
            <a:ext cx="6578300" cy="8229600"/>
          </a:xfrm>
          <a:prstGeom prst="rect">
            <a:avLst/>
          </a:prstGeom>
        </p:spPr>
      </p:pic>
    </p:spTree>
    <p:extLst>
      <p:ext uri="{BB962C8B-B14F-4D97-AF65-F5344CB8AC3E}">
        <p14:creationId xmlns:p14="http://schemas.microsoft.com/office/powerpoint/2010/main" val="2849641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27922"/>
            <a:ext cx="6046351"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Problématique et Défis</a:t>
            </a:r>
            <a:endParaRPr lang="en-US" sz="4450" dirty="0"/>
          </a:p>
        </p:txBody>
      </p:sp>
      <p:sp>
        <p:nvSpPr>
          <p:cNvPr id="4" name="Text 1"/>
          <p:cNvSpPr/>
          <p:nvPr/>
        </p:nvSpPr>
        <p:spPr>
          <a:xfrm>
            <a:off x="1133951" y="3732014"/>
            <a:ext cx="7216259" cy="1814513"/>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 Comment concevoir et développer une application web de gestion des événements qui offre une expérience utilisateur intuitive et efficace, tout en répondant aux besoins variés des organisateurs d'événements et des participants, et en garantissant la sécurité des données et la fiabilité du système ? »</a:t>
            </a:r>
            <a:endParaRPr lang="en-US" sz="1750" dirty="0"/>
          </a:p>
        </p:txBody>
      </p:sp>
      <p:sp>
        <p:nvSpPr>
          <p:cNvPr id="5" name="Shape 2"/>
          <p:cNvSpPr/>
          <p:nvPr/>
        </p:nvSpPr>
        <p:spPr>
          <a:xfrm>
            <a:off x="793790" y="3476863"/>
            <a:ext cx="30480" cy="2324814"/>
          </a:xfrm>
          <a:prstGeom prst="rect">
            <a:avLst/>
          </a:prstGeom>
          <a:solidFill>
            <a:srgbClr val="E94949"/>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4382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Plan de Présentation</a:t>
            </a:r>
            <a:endParaRPr lang="en-US" sz="4450" dirty="0"/>
          </a:p>
        </p:txBody>
      </p:sp>
      <p:sp>
        <p:nvSpPr>
          <p:cNvPr id="3" name="Shape 1"/>
          <p:cNvSpPr/>
          <p:nvPr/>
        </p:nvSpPr>
        <p:spPr>
          <a:xfrm>
            <a:off x="793790" y="2546390"/>
            <a:ext cx="4196358" cy="2394823"/>
          </a:xfrm>
          <a:prstGeom prst="roundRect">
            <a:avLst>
              <a:gd name="adj" fmla="val 6109"/>
            </a:avLst>
          </a:prstGeom>
          <a:solidFill>
            <a:srgbClr val="F9F9FF">
              <a:alpha val="95000"/>
            </a:srgbClr>
          </a:solidFill>
          <a:ln/>
        </p:spPr>
      </p:sp>
      <p:sp>
        <p:nvSpPr>
          <p:cNvPr id="4" name="Shape 2"/>
          <p:cNvSpPr/>
          <p:nvPr/>
        </p:nvSpPr>
        <p:spPr>
          <a:xfrm>
            <a:off x="793790" y="2515910"/>
            <a:ext cx="4196358" cy="121920"/>
          </a:xfrm>
          <a:prstGeom prst="roundRect">
            <a:avLst>
              <a:gd name="adj" fmla="val 78139"/>
            </a:avLst>
          </a:prstGeom>
          <a:solidFill>
            <a:srgbClr val="F44444"/>
          </a:solidFill>
          <a:ln/>
        </p:spPr>
      </p:sp>
      <p:sp>
        <p:nvSpPr>
          <p:cNvPr id="5" name="Shape 3"/>
          <p:cNvSpPr/>
          <p:nvPr/>
        </p:nvSpPr>
        <p:spPr>
          <a:xfrm>
            <a:off x="2551688" y="2206228"/>
            <a:ext cx="680442" cy="680442"/>
          </a:xfrm>
          <a:prstGeom prst="roundRect">
            <a:avLst>
              <a:gd name="adj" fmla="val 134383"/>
            </a:avLst>
          </a:prstGeom>
          <a:solidFill>
            <a:srgbClr val="F44444"/>
          </a:solidFill>
          <a:ln/>
        </p:spPr>
      </p:sp>
      <p:sp>
        <p:nvSpPr>
          <p:cNvPr id="6" name="Text 4"/>
          <p:cNvSpPr/>
          <p:nvPr/>
        </p:nvSpPr>
        <p:spPr>
          <a:xfrm>
            <a:off x="2755761" y="2376368"/>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Corben" pitchFamily="34" charset="0"/>
                <a:ea typeface="Corben" pitchFamily="34" charset="-122"/>
                <a:cs typeface="Corben" pitchFamily="34" charset="-120"/>
              </a:rPr>
              <a:t>1</a:t>
            </a:r>
            <a:endParaRPr lang="en-US" sz="2100" dirty="0"/>
          </a:p>
        </p:txBody>
      </p:sp>
      <p:sp>
        <p:nvSpPr>
          <p:cNvPr id="7" name="Text 5"/>
          <p:cNvSpPr/>
          <p:nvPr/>
        </p:nvSpPr>
        <p:spPr>
          <a:xfrm>
            <a:off x="1051084" y="3113365"/>
            <a:ext cx="3681770" cy="708660"/>
          </a:xfrm>
          <a:prstGeom prst="rect">
            <a:avLst/>
          </a:prstGeom>
          <a:noFill/>
          <a:ln/>
        </p:spPr>
        <p:txBody>
          <a:bodyPr wrap="square" lIns="0" tIns="0" rIns="0" bIns="0" rtlCol="0" anchor="t"/>
          <a:lstStyle/>
          <a:p>
            <a:pPr marL="0" indent="0" algn="ctr">
              <a:lnSpc>
                <a:spcPts val="2750"/>
              </a:lnSpc>
              <a:buNone/>
            </a:pPr>
            <a:r>
              <a:rPr lang="en-US" sz="2200" dirty="0">
                <a:solidFill>
                  <a:srgbClr val="404155"/>
                </a:solidFill>
                <a:latin typeface="Corben" pitchFamily="34" charset="0"/>
                <a:ea typeface="Corben" pitchFamily="34" charset="-122"/>
                <a:cs typeface="Corben" pitchFamily="34" charset="-120"/>
              </a:rPr>
              <a:t>Introduction au Contexte Général du Projet</a:t>
            </a:r>
            <a:endParaRPr lang="en-US" sz="2200" dirty="0"/>
          </a:p>
        </p:txBody>
      </p:sp>
      <p:sp>
        <p:nvSpPr>
          <p:cNvPr id="8" name="Text 6"/>
          <p:cNvSpPr/>
          <p:nvPr/>
        </p:nvSpPr>
        <p:spPr>
          <a:xfrm>
            <a:off x="1051084" y="3958114"/>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Découverte de l'environnement du projet et de ses objectifs.</a:t>
            </a:r>
            <a:endParaRPr lang="en-US" sz="1750" dirty="0"/>
          </a:p>
        </p:txBody>
      </p:sp>
      <p:sp>
        <p:nvSpPr>
          <p:cNvPr id="9" name="Shape 7"/>
          <p:cNvSpPr/>
          <p:nvPr/>
        </p:nvSpPr>
        <p:spPr>
          <a:xfrm>
            <a:off x="5216962" y="2546390"/>
            <a:ext cx="4196358" cy="2394823"/>
          </a:xfrm>
          <a:prstGeom prst="roundRect">
            <a:avLst>
              <a:gd name="adj" fmla="val 6109"/>
            </a:avLst>
          </a:prstGeom>
          <a:solidFill>
            <a:srgbClr val="F9F9FF">
              <a:alpha val="95000"/>
            </a:srgbClr>
          </a:solidFill>
          <a:ln/>
        </p:spPr>
      </p:sp>
      <p:sp>
        <p:nvSpPr>
          <p:cNvPr id="10" name="Shape 8"/>
          <p:cNvSpPr/>
          <p:nvPr/>
        </p:nvSpPr>
        <p:spPr>
          <a:xfrm>
            <a:off x="5216962" y="2515910"/>
            <a:ext cx="4196358" cy="121920"/>
          </a:xfrm>
          <a:prstGeom prst="roundRect">
            <a:avLst>
              <a:gd name="adj" fmla="val 78139"/>
            </a:avLst>
          </a:prstGeom>
          <a:solidFill>
            <a:srgbClr val="E94949"/>
          </a:solidFill>
          <a:ln/>
        </p:spPr>
      </p:sp>
      <p:sp>
        <p:nvSpPr>
          <p:cNvPr id="11" name="Shape 9"/>
          <p:cNvSpPr/>
          <p:nvPr/>
        </p:nvSpPr>
        <p:spPr>
          <a:xfrm>
            <a:off x="6974860" y="2206228"/>
            <a:ext cx="680442" cy="680442"/>
          </a:xfrm>
          <a:prstGeom prst="roundRect">
            <a:avLst>
              <a:gd name="adj" fmla="val 134383"/>
            </a:avLst>
          </a:prstGeom>
          <a:solidFill>
            <a:srgbClr val="E94949"/>
          </a:solidFill>
          <a:ln/>
        </p:spPr>
      </p:sp>
      <p:sp>
        <p:nvSpPr>
          <p:cNvPr id="12" name="Text 10"/>
          <p:cNvSpPr/>
          <p:nvPr/>
        </p:nvSpPr>
        <p:spPr>
          <a:xfrm>
            <a:off x="7178933" y="2376368"/>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Corben" pitchFamily="34" charset="0"/>
                <a:ea typeface="Corben" pitchFamily="34" charset="-122"/>
                <a:cs typeface="Corben" pitchFamily="34" charset="-120"/>
              </a:rPr>
              <a:t>2</a:t>
            </a:r>
            <a:endParaRPr lang="en-US" sz="2100" dirty="0"/>
          </a:p>
        </p:txBody>
      </p:sp>
      <p:sp>
        <p:nvSpPr>
          <p:cNvPr id="13" name="Text 11"/>
          <p:cNvSpPr/>
          <p:nvPr/>
        </p:nvSpPr>
        <p:spPr>
          <a:xfrm>
            <a:off x="5474256" y="311336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04155"/>
                </a:solidFill>
                <a:latin typeface="Corben" pitchFamily="34" charset="0"/>
                <a:ea typeface="Corben" pitchFamily="34" charset="-122"/>
                <a:cs typeface="Corben" pitchFamily="34" charset="-120"/>
              </a:rPr>
              <a:t>Conduite du Projet</a:t>
            </a:r>
            <a:endParaRPr lang="en-US" sz="2200" dirty="0"/>
          </a:p>
        </p:txBody>
      </p:sp>
      <p:sp>
        <p:nvSpPr>
          <p:cNvPr id="14" name="Text 12"/>
          <p:cNvSpPr/>
          <p:nvPr/>
        </p:nvSpPr>
        <p:spPr>
          <a:xfrm>
            <a:off x="5474256" y="3603784"/>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Méthodologies et outils de gestion utilisés.</a:t>
            </a:r>
            <a:endParaRPr lang="en-US" sz="1750" dirty="0"/>
          </a:p>
        </p:txBody>
      </p:sp>
      <p:sp>
        <p:nvSpPr>
          <p:cNvPr id="15" name="Shape 13"/>
          <p:cNvSpPr/>
          <p:nvPr/>
        </p:nvSpPr>
        <p:spPr>
          <a:xfrm>
            <a:off x="9640133" y="2546390"/>
            <a:ext cx="4196358" cy="2394823"/>
          </a:xfrm>
          <a:prstGeom prst="roundRect">
            <a:avLst>
              <a:gd name="adj" fmla="val 6109"/>
            </a:avLst>
          </a:prstGeom>
          <a:solidFill>
            <a:srgbClr val="F9F9FF">
              <a:alpha val="95000"/>
            </a:srgbClr>
          </a:solidFill>
          <a:ln/>
        </p:spPr>
      </p:sp>
      <p:sp>
        <p:nvSpPr>
          <p:cNvPr id="16" name="Shape 14"/>
          <p:cNvSpPr/>
          <p:nvPr/>
        </p:nvSpPr>
        <p:spPr>
          <a:xfrm>
            <a:off x="9640133" y="2515910"/>
            <a:ext cx="4196358" cy="121920"/>
          </a:xfrm>
          <a:prstGeom prst="roundRect">
            <a:avLst>
              <a:gd name="adj" fmla="val 78139"/>
            </a:avLst>
          </a:prstGeom>
          <a:solidFill>
            <a:srgbClr val="E94949"/>
          </a:solidFill>
          <a:ln/>
        </p:spPr>
      </p:sp>
      <p:sp>
        <p:nvSpPr>
          <p:cNvPr id="17" name="Shape 15"/>
          <p:cNvSpPr/>
          <p:nvPr/>
        </p:nvSpPr>
        <p:spPr>
          <a:xfrm>
            <a:off x="11398032" y="2206228"/>
            <a:ext cx="680442" cy="680442"/>
          </a:xfrm>
          <a:prstGeom prst="roundRect">
            <a:avLst>
              <a:gd name="adj" fmla="val 134383"/>
            </a:avLst>
          </a:prstGeom>
          <a:solidFill>
            <a:srgbClr val="E94949"/>
          </a:solidFill>
          <a:ln/>
        </p:spPr>
      </p:sp>
      <p:sp>
        <p:nvSpPr>
          <p:cNvPr id="18" name="Text 16"/>
          <p:cNvSpPr/>
          <p:nvPr/>
        </p:nvSpPr>
        <p:spPr>
          <a:xfrm>
            <a:off x="11602105" y="2376368"/>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Corben" pitchFamily="34" charset="0"/>
                <a:ea typeface="Corben" pitchFamily="34" charset="-122"/>
                <a:cs typeface="Corben" pitchFamily="34" charset="-120"/>
              </a:rPr>
              <a:t>3</a:t>
            </a:r>
            <a:endParaRPr lang="en-US" sz="2100" dirty="0"/>
          </a:p>
        </p:txBody>
      </p:sp>
      <p:sp>
        <p:nvSpPr>
          <p:cNvPr id="19" name="Text 17"/>
          <p:cNvSpPr/>
          <p:nvPr/>
        </p:nvSpPr>
        <p:spPr>
          <a:xfrm>
            <a:off x="9897427" y="3113365"/>
            <a:ext cx="2903458" cy="354330"/>
          </a:xfrm>
          <a:prstGeom prst="rect">
            <a:avLst/>
          </a:prstGeom>
          <a:noFill/>
          <a:ln/>
        </p:spPr>
        <p:txBody>
          <a:bodyPr wrap="none" lIns="0" tIns="0" rIns="0" bIns="0" rtlCol="0" anchor="t"/>
          <a:lstStyle/>
          <a:p>
            <a:pPr marL="0" indent="0" algn="ctr">
              <a:lnSpc>
                <a:spcPts val="2750"/>
              </a:lnSpc>
              <a:buNone/>
            </a:pPr>
            <a:r>
              <a:rPr lang="en-US" sz="2200" dirty="0">
                <a:solidFill>
                  <a:srgbClr val="404155"/>
                </a:solidFill>
                <a:latin typeface="Corben" pitchFamily="34" charset="0"/>
                <a:ea typeface="Corben" pitchFamily="34" charset="-122"/>
                <a:cs typeface="Corben" pitchFamily="34" charset="-120"/>
              </a:rPr>
              <a:t>Conception &amp; Analyse</a:t>
            </a:r>
            <a:endParaRPr lang="en-US" sz="2200" dirty="0"/>
          </a:p>
        </p:txBody>
      </p:sp>
      <p:sp>
        <p:nvSpPr>
          <p:cNvPr id="20" name="Text 18"/>
          <p:cNvSpPr/>
          <p:nvPr/>
        </p:nvSpPr>
        <p:spPr>
          <a:xfrm>
            <a:off x="9897427" y="3603784"/>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Approfondissement des besoins et modélisation de la solution.</a:t>
            </a:r>
            <a:endParaRPr lang="en-US" sz="1750" dirty="0"/>
          </a:p>
        </p:txBody>
      </p:sp>
      <p:sp>
        <p:nvSpPr>
          <p:cNvPr id="21" name="Shape 19"/>
          <p:cNvSpPr/>
          <p:nvPr/>
        </p:nvSpPr>
        <p:spPr>
          <a:xfrm>
            <a:off x="793790" y="5508188"/>
            <a:ext cx="6407944" cy="1677591"/>
          </a:xfrm>
          <a:prstGeom prst="roundRect">
            <a:avLst>
              <a:gd name="adj" fmla="val 8721"/>
            </a:avLst>
          </a:prstGeom>
          <a:solidFill>
            <a:srgbClr val="F9F9FF">
              <a:alpha val="95000"/>
            </a:srgbClr>
          </a:solidFill>
          <a:ln/>
        </p:spPr>
      </p:sp>
      <p:sp>
        <p:nvSpPr>
          <p:cNvPr id="22" name="Shape 20"/>
          <p:cNvSpPr/>
          <p:nvPr/>
        </p:nvSpPr>
        <p:spPr>
          <a:xfrm>
            <a:off x="793790" y="5477708"/>
            <a:ext cx="6407944" cy="121920"/>
          </a:xfrm>
          <a:prstGeom prst="roundRect">
            <a:avLst>
              <a:gd name="adj" fmla="val 78139"/>
            </a:avLst>
          </a:prstGeom>
          <a:solidFill>
            <a:srgbClr val="E94949"/>
          </a:solidFill>
          <a:ln/>
        </p:spPr>
      </p:sp>
      <p:sp>
        <p:nvSpPr>
          <p:cNvPr id="23" name="Shape 21"/>
          <p:cNvSpPr/>
          <p:nvPr/>
        </p:nvSpPr>
        <p:spPr>
          <a:xfrm>
            <a:off x="3657540" y="5168027"/>
            <a:ext cx="680442" cy="680442"/>
          </a:xfrm>
          <a:prstGeom prst="roundRect">
            <a:avLst>
              <a:gd name="adj" fmla="val 134383"/>
            </a:avLst>
          </a:prstGeom>
          <a:solidFill>
            <a:srgbClr val="E94949"/>
          </a:solidFill>
          <a:ln/>
        </p:spPr>
      </p:sp>
      <p:sp>
        <p:nvSpPr>
          <p:cNvPr id="24" name="Text 22"/>
          <p:cNvSpPr/>
          <p:nvPr/>
        </p:nvSpPr>
        <p:spPr>
          <a:xfrm>
            <a:off x="3861614" y="5338167"/>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Corben" pitchFamily="34" charset="0"/>
                <a:ea typeface="Corben" pitchFamily="34" charset="-122"/>
                <a:cs typeface="Corben" pitchFamily="34" charset="-120"/>
              </a:rPr>
              <a:t>4</a:t>
            </a:r>
            <a:endParaRPr lang="en-US" sz="2100" dirty="0"/>
          </a:p>
        </p:txBody>
      </p:sp>
      <p:sp>
        <p:nvSpPr>
          <p:cNvPr id="25" name="Text 23"/>
          <p:cNvSpPr/>
          <p:nvPr/>
        </p:nvSpPr>
        <p:spPr>
          <a:xfrm>
            <a:off x="1051084" y="6075164"/>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04155"/>
                </a:solidFill>
                <a:latin typeface="Corben" pitchFamily="34" charset="0"/>
                <a:ea typeface="Corben" pitchFamily="34" charset="-122"/>
                <a:cs typeface="Corben" pitchFamily="34" charset="-120"/>
              </a:rPr>
              <a:t>Réalisation du Projet</a:t>
            </a:r>
            <a:endParaRPr lang="en-US" sz="2200" dirty="0"/>
          </a:p>
        </p:txBody>
      </p:sp>
      <p:sp>
        <p:nvSpPr>
          <p:cNvPr id="26" name="Text 24"/>
          <p:cNvSpPr/>
          <p:nvPr/>
        </p:nvSpPr>
        <p:spPr>
          <a:xfrm>
            <a:off x="1051084" y="6565583"/>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Développement et mise en œuvre technique.</a:t>
            </a:r>
            <a:endParaRPr lang="en-US" sz="1750" dirty="0"/>
          </a:p>
        </p:txBody>
      </p:sp>
      <p:sp>
        <p:nvSpPr>
          <p:cNvPr id="27" name="Shape 25"/>
          <p:cNvSpPr/>
          <p:nvPr/>
        </p:nvSpPr>
        <p:spPr>
          <a:xfrm>
            <a:off x="7428548" y="5508188"/>
            <a:ext cx="6407944" cy="1677591"/>
          </a:xfrm>
          <a:prstGeom prst="roundRect">
            <a:avLst>
              <a:gd name="adj" fmla="val 8721"/>
            </a:avLst>
          </a:prstGeom>
          <a:solidFill>
            <a:srgbClr val="F9F9FF">
              <a:alpha val="95000"/>
            </a:srgbClr>
          </a:solidFill>
          <a:ln/>
        </p:spPr>
      </p:sp>
      <p:sp>
        <p:nvSpPr>
          <p:cNvPr id="28" name="Shape 26"/>
          <p:cNvSpPr/>
          <p:nvPr/>
        </p:nvSpPr>
        <p:spPr>
          <a:xfrm>
            <a:off x="7428548" y="5477708"/>
            <a:ext cx="6407944" cy="121920"/>
          </a:xfrm>
          <a:prstGeom prst="roundRect">
            <a:avLst>
              <a:gd name="adj" fmla="val 78139"/>
            </a:avLst>
          </a:prstGeom>
          <a:solidFill>
            <a:srgbClr val="E94949"/>
          </a:solidFill>
          <a:ln/>
        </p:spPr>
      </p:sp>
      <p:sp>
        <p:nvSpPr>
          <p:cNvPr id="29" name="Shape 27"/>
          <p:cNvSpPr/>
          <p:nvPr/>
        </p:nvSpPr>
        <p:spPr>
          <a:xfrm>
            <a:off x="10292298" y="5168027"/>
            <a:ext cx="680442" cy="680442"/>
          </a:xfrm>
          <a:prstGeom prst="roundRect">
            <a:avLst>
              <a:gd name="adj" fmla="val 134383"/>
            </a:avLst>
          </a:prstGeom>
          <a:solidFill>
            <a:srgbClr val="E94949"/>
          </a:solidFill>
          <a:ln/>
        </p:spPr>
      </p:sp>
      <p:sp>
        <p:nvSpPr>
          <p:cNvPr id="30" name="Text 28"/>
          <p:cNvSpPr/>
          <p:nvPr/>
        </p:nvSpPr>
        <p:spPr>
          <a:xfrm>
            <a:off x="10496371" y="5338167"/>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FFFFFF"/>
                </a:solidFill>
                <a:latin typeface="Corben" pitchFamily="34" charset="0"/>
                <a:ea typeface="Corben" pitchFamily="34" charset="-122"/>
                <a:cs typeface="Corben" pitchFamily="34" charset="-120"/>
              </a:rPr>
              <a:t>5</a:t>
            </a:r>
            <a:endParaRPr lang="en-US" sz="2100" dirty="0"/>
          </a:p>
        </p:txBody>
      </p:sp>
      <p:sp>
        <p:nvSpPr>
          <p:cNvPr id="31" name="Text 29"/>
          <p:cNvSpPr/>
          <p:nvPr/>
        </p:nvSpPr>
        <p:spPr>
          <a:xfrm>
            <a:off x="7685842" y="6075164"/>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04155"/>
                </a:solidFill>
                <a:latin typeface="Corben" pitchFamily="34" charset="0"/>
                <a:ea typeface="Corben" pitchFamily="34" charset="-122"/>
                <a:cs typeface="Corben" pitchFamily="34" charset="-120"/>
              </a:rPr>
              <a:t>Conclusion</a:t>
            </a:r>
            <a:endParaRPr lang="en-US" sz="2200" dirty="0"/>
          </a:p>
        </p:txBody>
      </p:sp>
      <p:sp>
        <p:nvSpPr>
          <p:cNvPr id="32" name="Text 30"/>
          <p:cNvSpPr/>
          <p:nvPr/>
        </p:nvSpPr>
        <p:spPr>
          <a:xfrm>
            <a:off x="7685842" y="6565583"/>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Bilan du projet et perspectives futures.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38607"/>
            <a:ext cx="6079927" cy="566976"/>
          </a:xfrm>
          <a:prstGeom prst="rect">
            <a:avLst/>
          </a:prstGeom>
          <a:noFill/>
          <a:ln/>
        </p:spPr>
        <p:txBody>
          <a:bodyPr wrap="none" lIns="0" tIns="0" rIns="0" bIns="0" rtlCol="0" anchor="t"/>
          <a:lstStyle/>
          <a:p>
            <a:pPr marL="0" indent="0" algn="l">
              <a:lnSpc>
                <a:spcPts val="4450"/>
              </a:lnSpc>
              <a:buNone/>
            </a:pPr>
            <a:r>
              <a:rPr lang="en-US" sz="3550" dirty="0">
                <a:solidFill>
                  <a:srgbClr val="1B1B27"/>
                </a:solidFill>
                <a:latin typeface="Corben" pitchFamily="34" charset="0"/>
                <a:ea typeface="Corben" pitchFamily="34" charset="-122"/>
                <a:cs typeface="Corben" pitchFamily="34" charset="-120"/>
              </a:rPr>
              <a:t>1 ) Contexte Général du Projet</a:t>
            </a:r>
            <a:endParaRPr lang="en-US" sz="3550" dirty="0"/>
          </a:p>
        </p:txBody>
      </p:sp>
      <p:sp>
        <p:nvSpPr>
          <p:cNvPr id="3" name="Text 1"/>
          <p:cNvSpPr/>
          <p:nvPr/>
        </p:nvSpPr>
        <p:spPr>
          <a:xfrm>
            <a:off x="793790" y="2372558"/>
            <a:ext cx="6175653"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Corben" pitchFamily="34" charset="0"/>
                <a:ea typeface="Corben" pitchFamily="34" charset="-122"/>
                <a:cs typeface="Corben" pitchFamily="34" charset="-120"/>
              </a:rPr>
              <a:t>L'Application Web «</a:t>
            </a:r>
            <a:r>
              <a:rPr lang="en-US" sz="2200" dirty="0" err="1">
                <a:solidFill>
                  <a:srgbClr val="1B1B27"/>
                </a:solidFill>
                <a:latin typeface="Corben" pitchFamily="34" charset="0"/>
                <a:ea typeface="Corben" pitchFamily="34" charset="-122"/>
                <a:cs typeface="Corben" pitchFamily="34" charset="-120"/>
              </a:rPr>
              <a:t>Portail</a:t>
            </a:r>
            <a:r>
              <a:rPr lang="en-US" sz="2200" dirty="0">
                <a:solidFill>
                  <a:srgbClr val="1B1B27"/>
                </a:solidFill>
                <a:latin typeface="Corben" pitchFamily="34" charset="0"/>
                <a:ea typeface="Corben" pitchFamily="34" charset="-122"/>
                <a:cs typeface="Corben" pitchFamily="34" charset="-120"/>
              </a:rPr>
              <a:t> de la vie </a:t>
            </a:r>
            <a:r>
              <a:rPr lang="en-US" sz="2200" dirty="0" err="1">
                <a:solidFill>
                  <a:srgbClr val="1B1B27"/>
                </a:solidFill>
                <a:latin typeface="Corben" pitchFamily="34" charset="0"/>
                <a:ea typeface="Corben" pitchFamily="34" charset="-122"/>
                <a:cs typeface="Corben" pitchFamily="34" charset="-120"/>
              </a:rPr>
              <a:t>Evénementielle</a:t>
            </a:r>
            <a:r>
              <a:rPr lang="en-US" sz="2200" dirty="0">
                <a:solidFill>
                  <a:srgbClr val="1B1B27"/>
                </a:solidFill>
                <a:latin typeface="Corben" pitchFamily="34" charset="0"/>
                <a:ea typeface="Corben" pitchFamily="34" charset="-122"/>
                <a:cs typeface="Corben" pitchFamily="34" charset="-120"/>
              </a:rPr>
              <a:t> »</a:t>
            </a:r>
            <a:endParaRPr lang="en-US" sz="2200" dirty="0"/>
          </a:p>
        </p:txBody>
      </p:sp>
      <p:sp>
        <p:nvSpPr>
          <p:cNvPr id="4" name="Text 2"/>
          <p:cNvSpPr/>
          <p:nvPr/>
        </p:nvSpPr>
        <p:spPr>
          <a:xfrm>
            <a:off x="793790" y="2953702"/>
            <a:ext cx="7604284" cy="1451610"/>
          </a:xfrm>
          <a:prstGeom prst="rect">
            <a:avLst/>
          </a:prstGeom>
          <a:noFill/>
          <a:ln/>
        </p:spPr>
        <p:txBody>
          <a:bodyPr wrap="square" lIns="0" tIns="0" rIns="0" bIns="0" rtlCol="0" anchor="t"/>
          <a:lstStyle/>
          <a:p>
            <a:endParaRPr lang="fr-FR" sz="1600" dirty="0"/>
          </a:p>
          <a:p>
            <a:endParaRPr lang="fr-FR" sz="1600" dirty="0"/>
          </a:p>
          <a:p>
            <a:r>
              <a:rPr lang="fr-FR" sz="1600" dirty="0">
                <a:latin typeface="Corben" panose="020B0604020202020204" charset="0"/>
              </a:rPr>
              <a:t>Cette application web a été conçue dans le cadre de notre projet afin de proposer une solution complète pour la gestion d’événements. </a:t>
            </a:r>
          </a:p>
          <a:p>
            <a:endParaRPr lang="fr-FR" sz="1600" dirty="0">
              <a:latin typeface="Corben" panose="020B0604020202020204" charset="0"/>
            </a:endParaRPr>
          </a:p>
          <a:p>
            <a:r>
              <a:rPr lang="fr-FR" sz="1600" dirty="0">
                <a:latin typeface="Corben" panose="020B0604020202020204" charset="0"/>
              </a:rPr>
              <a:t>Elle permet d’organiser, planifier et suivre différents types d’activités telles que les hackathons </a:t>
            </a:r>
            <a:r>
              <a:rPr lang="fr-FR" sz="1600" dirty="0">
                <a:latin typeface="+mj-lt"/>
              </a:rPr>
              <a:t>,</a:t>
            </a:r>
            <a:r>
              <a:rPr lang="fr-FR" sz="1600" dirty="0">
                <a:latin typeface="Corben" panose="020B0604020202020204" charset="0"/>
              </a:rPr>
              <a:t>conférences</a:t>
            </a:r>
            <a:r>
              <a:rPr lang="fr-FR" sz="1600" dirty="0">
                <a:latin typeface="+mj-lt"/>
              </a:rPr>
              <a:t>, </a:t>
            </a:r>
            <a:r>
              <a:rPr lang="fr-FR" sz="1600" dirty="0">
                <a:latin typeface="Corben" panose="020B0604020202020204" charset="0"/>
              </a:rPr>
              <a:t>ateliers ou forums.</a:t>
            </a:r>
          </a:p>
          <a:p>
            <a:endParaRPr lang="fr-FR" sz="1600" dirty="0">
              <a:latin typeface="Corben" panose="020B0604020202020204" charset="0"/>
            </a:endParaRPr>
          </a:p>
          <a:p>
            <a:r>
              <a:rPr lang="fr-FR" sz="1600" dirty="0">
                <a:latin typeface="Corben" panose="020B0604020202020204" charset="0"/>
              </a:rPr>
              <a:t>La plateforme centralise l’ensemble du processus événementiel en facilitant la coordination des tâches et le suivi des participants.</a:t>
            </a:r>
          </a:p>
          <a:p>
            <a:endParaRPr lang="fr-FR" sz="1600" dirty="0">
              <a:latin typeface="Corben" panose="020B0604020202020204" charset="0"/>
            </a:endParaRPr>
          </a:p>
          <a:p>
            <a:r>
              <a:rPr lang="fr-FR" sz="1600" dirty="0">
                <a:latin typeface="Corben" panose="020B0604020202020204" charset="0"/>
              </a:rPr>
              <a:t> Grâce à son interface intuitive accessible depuis le navigateur, elle améliore la fluidité de la gestion et offre une expérience claire et efficace pour tous les utilisateurs.</a:t>
            </a:r>
          </a:p>
          <a:p>
            <a:pPr marL="0" indent="0" algn="l">
              <a:lnSpc>
                <a:spcPts val="2850"/>
              </a:lnSpc>
              <a:buNone/>
            </a:pPr>
            <a:endParaRPr lang="en-US" sz="1750" dirty="0"/>
          </a:p>
        </p:txBody>
      </p:sp>
      <p:sp>
        <p:nvSpPr>
          <p:cNvPr id="5" name="Text 3"/>
          <p:cNvSpPr/>
          <p:nvPr/>
        </p:nvSpPr>
        <p:spPr>
          <a:xfrm>
            <a:off x="793790" y="4609386"/>
            <a:ext cx="7604284" cy="217741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6" name="Text 4"/>
          <p:cNvSpPr/>
          <p:nvPr/>
        </p:nvSpPr>
        <p:spPr>
          <a:xfrm>
            <a:off x="8959096" y="2349818"/>
            <a:ext cx="4885015"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0" name="Image 9">
            <a:extLst>
              <a:ext uri="{FF2B5EF4-FFF2-40B4-BE49-F238E27FC236}">
                <a16:creationId xmlns:a16="http://schemas.microsoft.com/office/drawing/2014/main" id="{BAF65044-8587-3E85-402F-CBC09BF9E66A}"/>
              </a:ext>
            </a:extLst>
          </p:cNvPr>
          <p:cNvPicPr>
            <a:picLocks noChangeAspect="1"/>
          </p:cNvPicPr>
          <p:nvPr/>
        </p:nvPicPr>
        <p:blipFill>
          <a:blip r:embed="rId3"/>
          <a:stretch>
            <a:fillRect/>
          </a:stretch>
        </p:blipFill>
        <p:spPr>
          <a:xfrm>
            <a:off x="8800595" y="-16514"/>
            <a:ext cx="5829805" cy="82461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66242"/>
            <a:ext cx="5727978"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2) Conduite du Projet: </a:t>
            </a:r>
            <a:endParaRPr lang="en-US" sz="4450" dirty="0"/>
          </a:p>
        </p:txBody>
      </p:sp>
      <p:sp>
        <p:nvSpPr>
          <p:cNvPr id="3" name="Text 1"/>
          <p:cNvSpPr/>
          <p:nvPr/>
        </p:nvSpPr>
        <p:spPr>
          <a:xfrm>
            <a:off x="793790" y="2415183"/>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404155"/>
                </a:solidFill>
                <a:latin typeface="Nobile" pitchFamily="34" charset="0"/>
                <a:ea typeface="Nobile" pitchFamily="34" charset="-122"/>
                <a:cs typeface="Nobile" pitchFamily="34" charset="-120"/>
              </a:rPr>
              <a:t>a) Organisation et suivi du projet avec OnlineGantt: </a:t>
            </a:r>
            <a:endParaRPr lang="en-US" sz="1750" dirty="0"/>
          </a:p>
        </p:txBody>
      </p:sp>
      <p:sp>
        <p:nvSpPr>
          <p:cNvPr id="4" name="Text 2"/>
          <p:cNvSpPr/>
          <p:nvPr/>
        </p:nvSpPr>
        <p:spPr>
          <a:xfrm>
            <a:off x="793790" y="3033236"/>
            <a:ext cx="13042821" cy="1451610"/>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5" name="Text 3"/>
          <p:cNvSpPr/>
          <p:nvPr/>
        </p:nvSpPr>
        <p:spPr>
          <a:xfrm>
            <a:off x="793790" y="48250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Corben" pitchFamily="34" charset="0"/>
                <a:ea typeface="Corben" pitchFamily="34" charset="-122"/>
                <a:cs typeface="Corben" pitchFamily="34" charset="-120"/>
              </a:rPr>
              <a:t>:</a:t>
            </a:r>
            <a:endParaRPr lang="en-US" sz="2200" dirty="0"/>
          </a:p>
        </p:txBody>
      </p:sp>
      <p:sp>
        <p:nvSpPr>
          <p:cNvPr id="6" name="Text 4"/>
          <p:cNvSpPr/>
          <p:nvPr/>
        </p:nvSpPr>
        <p:spPr>
          <a:xfrm>
            <a:off x="-228186" y="4966889"/>
            <a:ext cx="13042821"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7" name="Text 5"/>
          <p:cNvSpPr/>
          <p:nvPr/>
        </p:nvSpPr>
        <p:spPr>
          <a:xfrm>
            <a:off x="793790" y="6500455"/>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9" name="Image 8">
            <a:extLst>
              <a:ext uri="{FF2B5EF4-FFF2-40B4-BE49-F238E27FC236}">
                <a16:creationId xmlns:a16="http://schemas.microsoft.com/office/drawing/2014/main" id="{BAC5F479-7E14-4C8C-8552-115B50F6AC3F}"/>
              </a:ext>
            </a:extLst>
          </p:cNvPr>
          <p:cNvPicPr>
            <a:picLocks noChangeAspect="1"/>
          </p:cNvPicPr>
          <p:nvPr/>
        </p:nvPicPr>
        <p:blipFill>
          <a:blip r:embed="rId3"/>
          <a:stretch>
            <a:fillRect/>
          </a:stretch>
        </p:blipFill>
        <p:spPr>
          <a:xfrm>
            <a:off x="930928" y="2867578"/>
            <a:ext cx="11477625" cy="49244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16681" y="662205"/>
            <a:ext cx="4640461" cy="368618"/>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Corben" pitchFamily="34" charset="0"/>
                <a:ea typeface="Corben" pitchFamily="34" charset="-122"/>
                <a:cs typeface="Corben" pitchFamily="34" charset="-120"/>
              </a:rPr>
              <a:t>3) Conception et Analyse du Projet</a:t>
            </a:r>
            <a:endParaRPr lang="en-US" sz="2300" dirty="0"/>
          </a:p>
        </p:txBody>
      </p:sp>
      <p:sp>
        <p:nvSpPr>
          <p:cNvPr id="4" name="Text 1"/>
          <p:cNvSpPr/>
          <p:nvPr/>
        </p:nvSpPr>
        <p:spPr>
          <a:xfrm>
            <a:off x="616681" y="1109493"/>
            <a:ext cx="2707124" cy="276344"/>
          </a:xfrm>
          <a:prstGeom prst="rect">
            <a:avLst/>
          </a:prstGeom>
          <a:noFill/>
          <a:ln/>
        </p:spPr>
        <p:txBody>
          <a:bodyPr wrap="none" lIns="0" tIns="0" rIns="0" bIns="0" rtlCol="0" anchor="t"/>
          <a:lstStyle/>
          <a:p>
            <a:pPr marL="0" indent="0" algn="l">
              <a:lnSpc>
                <a:spcPts val="2150"/>
              </a:lnSpc>
              <a:buNone/>
            </a:pPr>
            <a:r>
              <a:rPr lang="en-US" sz="1700" dirty="0">
                <a:solidFill>
                  <a:srgbClr val="1B1B27"/>
                </a:solidFill>
                <a:latin typeface="Corben" pitchFamily="34" charset="0"/>
                <a:ea typeface="Corben" pitchFamily="34" charset="-122"/>
                <a:cs typeface="Corben" pitchFamily="34" charset="-120"/>
              </a:rPr>
              <a:t> Les </a:t>
            </a:r>
            <a:r>
              <a:rPr lang="en-US" sz="1700" dirty="0" err="1">
                <a:solidFill>
                  <a:srgbClr val="1B1B27"/>
                </a:solidFill>
                <a:latin typeface="Corben" pitchFamily="34" charset="0"/>
                <a:ea typeface="Corben" pitchFamily="34" charset="-122"/>
                <a:cs typeface="Corben" pitchFamily="34" charset="-120"/>
              </a:rPr>
              <a:t>Besoins</a:t>
            </a:r>
            <a:r>
              <a:rPr lang="en-US" sz="1700" dirty="0">
                <a:solidFill>
                  <a:srgbClr val="1B1B27"/>
                </a:solidFill>
                <a:latin typeface="Corben" pitchFamily="34" charset="0"/>
                <a:ea typeface="Corben" pitchFamily="34" charset="-122"/>
                <a:cs typeface="Corben" pitchFamily="34" charset="-120"/>
              </a:rPr>
              <a:t> </a:t>
            </a:r>
            <a:r>
              <a:rPr lang="en-US" sz="1700" dirty="0" err="1">
                <a:solidFill>
                  <a:srgbClr val="1B1B27"/>
                </a:solidFill>
                <a:latin typeface="Corben" pitchFamily="34" charset="0"/>
                <a:ea typeface="Corben" pitchFamily="34" charset="-122"/>
                <a:cs typeface="Corben" pitchFamily="34" charset="-120"/>
              </a:rPr>
              <a:t>Fonctionnels</a:t>
            </a:r>
            <a:r>
              <a:rPr lang="en-US" sz="1700" dirty="0">
                <a:solidFill>
                  <a:srgbClr val="1B1B27"/>
                </a:solidFill>
                <a:latin typeface="Corben" pitchFamily="34" charset="0"/>
                <a:ea typeface="Corben" pitchFamily="34" charset="-122"/>
                <a:cs typeface="Corben" pitchFamily="34" charset="-120"/>
              </a:rPr>
              <a:t> </a:t>
            </a:r>
            <a:r>
              <a:rPr lang="en-US" sz="1700" dirty="0" err="1">
                <a:solidFill>
                  <a:srgbClr val="1B1B27"/>
                </a:solidFill>
                <a:latin typeface="Corben" pitchFamily="34" charset="0"/>
                <a:ea typeface="Corben" pitchFamily="34" charset="-122"/>
                <a:cs typeface="Corben" pitchFamily="34" charset="-120"/>
              </a:rPr>
              <a:t>Clés</a:t>
            </a:r>
            <a:endParaRPr lang="en-US" sz="1700" dirty="0"/>
          </a:p>
        </p:txBody>
      </p:sp>
      <p:sp>
        <p:nvSpPr>
          <p:cNvPr id="5" name="Shape 2"/>
          <p:cNvSpPr/>
          <p:nvPr/>
        </p:nvSpPr>
        <p:spPr>
          <a:xfrm>
            <a:off x="610910" y="1556803"/>
            <a:ext cx="10878257" cy="884515"/>
          </a:xfrm>
          <a:prstGeom prst="roundRect">
            <a:avLst>
              <a:gd name="adj" fmla="val 7001"/>
            </a:avLst>
          </a:prstGeom>
          <a:solidFill>
            <a:srgbClr val="F9F9FF">
              <a:alpha val="95000"/>
            </a:srgbClr>
          </a:solidFill>
          <a:ln w="15240">
            <a:solidFill>
              <a:srgbClr val="E94949"/>
            </a:solidFill>
            <a:prstDash val="solid"/>
          </a:ln>
        </p:spPr>
        <p:txBody>
          <a:bodyPr/>
          <a:lstStyle/>
          <a:p>
            <a:endParaRPr lang="fr-FR" dirty="0"/>
          </a:p>
        </p:txBody>
      </p:sp>
      <p:sp>
        <p:nvSpPr>
          <p:cNvPr id="6" name="Shape 3"/>
          <p:cNvSpPr/>
          <p:nvPr/>
        </p:nvSpPr>
        <p:spPr>
          <a:xfrm>
            <a:off x="610910" y="1554539"/>
            <a:ext cx="589717" cy="886779"/>
          </a:xfrm>
          <a:prstGeom prst="roundRect">
            <a:avLst>
              <a:gd name="adj" fmla="val 7399"/>
            </a:avLst>
          </a:prstGeom>
          <a:solidFill>
            <a:srgbClr val="E94949"/>
          </a:solidFill>
          <a:ln/>
        </p:spPr>
        <p:txBody>
          <a:bodyPr/>
          <a:lstStyle/>
          <a:p>
            <a:endParaRPr lang="fr-FR" dirty="0"/>
          </a:p>
          <a:p>
            <a:r>
              <a:rPr lang="fr-FR" dirty="0"/>
              <a:t>  </a:t>
            </a:r>
            <a:r>
              <a:rPr lang="fr-FR" dirty="0">
                <a:solidFill>
                  <a:schemeClr val="bg1"/>
                </a:solidFill>
              </a:rPr>
              <a:t>1</a:t>
            </a:r>
          </a:p>
        </p:txBody>
      </p:sp>
      <p:sp>
        <p:nvSpPr>
          <p:cNvPr id="7" name="Text 4"/>
          <p:cNvSpPr/>
          <p:nvPr/>
        </p:nvSpPr>
        <p:spPr>
          <a:xfrm>
            <a:off x="6475928" y="1859280"/>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FFFFFF"/>
                </a:solidFill>
                <a:latin typeface="Corben" pitchFamily="34" charset="0"/>
                <a:ea typeface="Corben" pitchFamily="34" charset="-122"/>
                <a:cs typeface="Corben" pitchFamily="34" charset="-120"/>
              </a:rPr>
              <a:t>1</a:t>
            </a:r>
            <a:endParaRPr lang="en-US" sz="1700" dirty="0"/>
          </a:p>
        </p:txBody>
      </p:sp>
      <p:sp>
        <p:nvSpPr>
          <p:cNvPr id="8" name="Text 5"/>
          <p:cNvSpPr/>
          <p:nvPr/>
        </p:nvSpPr>
        <p:spPr>
          <a:xfrm>
            <a:off x="1265515" y="1675974"/>
            <a:ext cx="2851071" cy="230386"/>
          </a:xfrm>
          <a:prstGeom prst="rect">
            <a:avLst/>
          </a:prstGeom>
          <a:noFill/>
          <a:ln/>
        </p:spPr>
        <p:txBody>
          <a:bodyPr wrap="none" lIns="0" tIns="0" rIns="0" bIns="0" rtlCol="0" anchor="t"/>
          <a:lstStyle/>
          <a:p>
            <a:pPr marL="0" indent="0" algn="l">
              <a:lnSpc>
                <a:spcPts val="1800"/>
              </a:lnSpc>
              <a:buNone/>
            </a:pPr>
            <a:r>
              <a:rPr lang="en-US" sz="1450" b="1" dirty="0">
                <a:solidFill>
                  <a:srgbClr val="404155"/>
                </a:solidFill>
                <a:latin typeface="Corben" pitchFamily="34" charset="0"/>
                <a:ea typeface="Corben" pitchFamily="34" charset="-122"/>
                <a:cs typeface="Corben" pitchFamily="34" charset="-120"/>
              </a:rPr>
              <a:t>Gestion des Événements</a:t>
            </a:r>
            <a:endParaRPr lang="en-US" sz="1450" dirty="0"/>
          </a:p>
        </p:txBody>
      </p:sp>
      <p:sp>
        <p:nvSpPr>
          <p:cNvPr id="9" name="Text 6"/>
          <p:cNvSpPr/>
          <p:nvPr/>
        </p:nvSpPr>
        <p:spPr>
          <a:xfrm>
            <a:off x="1265515" y="2004316"/>
            <a:ext cx="6641425" cy="235744"/>
          </a:xfrm>
          <a:prstGeom prst="rect">
            <a:avLst/>
          </a:prstGeom>
          <a:noFill/>
          <a:ln/>
        </p:spPr>
        <p:txBody>
          <a:bodyPr wrap="none" lIns="0" tIns="0" rIns="0" bIns="0" rtlCol="0" anchor="t"/>
          <a:lstStyle/>
          <a:p>
            <a:pPr marL="0" indent="0" algn="l">
              <a:lnSpc>
                <a:spcPts val="1850"/>
              </a:lnSpc>
              <a:buNone/>
            </a:pPr>
            <a:r>
              <a:rPr lang="en-US" sz="1400" dirty="0">
                <a:solidFill>
                  <a:srgbClr val="404155"/>
                </a:solidFill>
                <a:latin typeface="Nobile" pitchFamily="34" charset="0"/>
                <a:ea typeface="Nobile" pitchFamily="34" charset="-122"/>
                <a:cs typeface="Nobile" pitchFamily="34" charset="-120"/>
              </a:rPr>
              <a:t>Création, modification et suppression d'événements, gestion des détails et du calendrier.</a:t>
            </a:r>
            <a:endParaRPr lang="en-US" sz="1400" dirty="0"/>
          </a:p>
        </p:txBody>
      </p:sp>
      <p:sp>
        <p:nvSpPr>
          <p:cNvPr id="10" name="Shape 7"/>
          <p:cNvSpPr/>
          <p:nvPr/>
        </p:nvSpPr>
        <p:spPr>
          <a:xfrm>
            <a:off x="610909" y="2553782"/>
            <a:ext cx="10878258" cy="884515"/>
          </a:xfrm>
          <a:prstGeom prst="roundRect">
            <a:avLst>
              <a:gd name="adj" fmla="val 7001"/>
            </a:avLst>
          </a:prstGeom>
          <a:solidFill>
            <a:srgbClr val="F9F9FF">
              <a:alpha val="95000"/>
            </a:srgbClr>
          </a:solidFill>
          <a:ln w="15240">
            <a:solidFill>
              <a:srgbClr val="E94949"/>
            </a:solidFill>
            <a:prstDash val="solid"/>
          </a:ln>
        </p:spPr>
        <p:txBody>
          <a:bodyPr/>
          <a:lstStyle/>
          <a:p>
            <a:endParaRPr lang="fr-FR" dirty="0"/>
          </a:p>
        </p:txBody>
      </p:sp>
      <p:sp>
        <p:nvSpPr>
          <p:cNvPr id="11" name="Shape 8"/>
          <p:cNvSpPr/>
          <p:nvPr/>
        </p:nvSpPr>
        <p:spPr>
          <a:xfrm>
            <a:off x="610910" y="2553116"/>
            <a:ext cx="589717" cy="885181"/>
          </a:xfrm>
          <a:prstGeom prst="roundRect">
            <a:avLst>
              <a:gd name="adj" fmla="val 7399"/>
            </a:avLst>
          </a:prstGeom>
          <a:solidFill>
            <a:srgbClr val="E94949"/>
          </a:solidFill>
          <a:ln/>
        </p:spPr>
        <p:txBody>
          <a:bodyPr/>
          <a:lstStyle/>
          <a:p>
            <a:endParaRPr lang="fr-FR" dirty="0"/>
          </a:p>
          <a:p>
            <a:r>
              <a:rPr lang="fr-FR" dirty="0"/>
              <a:t>  </a:t>
            </a:r>
            <a:r>
              <a:rPr lang="fr-FR" dirty="0">
                <a:solidFill>
                  <a:schemeClr val="bg1"/>
                </a:solidFill>
              </a:rPr>
              <a:t>2</a:t>
            </a:r>
          </a:p>
        </p:txBody>
      </p:sp>
      <p:sp>
        <p:nvSpPr>
          <p:cNvPr id="12" name="Text 9"/>
          <p:cNvSpPr/>
          <p:nvPr/>
        </p:nvSpPr>
        <p:spPr>
          <a:xfrm>
            <a:off x="6475928" y="2891195"/>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FFFFFF"/>
                </a:solidFill>
                <a:latin typeface="Corben" pitchFamily="34" charset="0"/>
                <a:ea typeface="Corben" pitchFamily="34" charset="-122"/>
                <a:cs typeface="Corben" pitchFamily="34" charset="-120"/>
              </a:rPr>
              <a:t>2</a:t>
            </a:r>
            <a:endParaRPr lang="en-US" sz="1700" dirty="0"/>
          </a:p>
        </p:txBody>
      </p:sp>
      <p:sp>
        <p:nvSpPr>
          <p:cNvPr id="13" name="Text 10"/>
          <p:cNvSpPr/>
          <p:nvPr/>
        </p:nvSpPr>
        <p:spPr>
          <a:xfrm>
            <a:off x="1265515" y="2714590"/>
            <a:ext cx="2897862" cy="230386"/>
          </a:xfrm>
          <a:prstGeom prst="rect">
            <a:avLst/>
          </a:prstGeom>
          <a:noFill/>
          <a:ln/>
        </p:spPr>
        <p:txBody>
          <a:bodyPr wrap="none" lIns="0" tIns="0" rIns="0" bIns="0" rtlCol="0" anchor="t"/>
          <a:lstStyle/>
          <a:p>
            <a:pPr marL="0" indent="0" algn="l">
              <a:lnSpc>
                <a:spcPts val="1800"/>
              </a:lnSpc>
              <a:buNone/>
            </a:pPr>
            <a:r>
              <a:rPr lang="en-US" sz="1450" b="1" dirty="0">
                <a:solidFill>
                  <a:srgbClr val="404155"/>
                </a:solidFill>
                <a:latin typeface="Corben" pitchFamily="34" charset="0"/>
                <a:ea typeface="Corben" pitchFamily="34" charset="-122"/>
                <a:cs typeface="Corben" pitchFamily="34" charset="-120"/>
              </a:rPr>
              <a:t>Gestion des Participants</a:t>
            </a:r>
            <a:endParaRPr lang="en-US" sz="1450" dirty="0"/>
          </a:p>
        </p:txBody>
      </p:sp>
      <p:sp>
        <p:nvSpPr>
          <p:cNvPr id="14" name="Text 11"/>
          <p:cNvSpPr/>
          <p:nvPr/>
        </p:nvSpPr>
        <p:spPr>
          <a:xfrm>
            <a:off x="1291950" y="3057440"/>
            <a:ext cx="6641425" cy="235744"/>
          </a:xfrm>
          <a:prstGeom prst="rect">
            <a:avLst/>
          </a:prstGeom>
          <a:noFill/>
          <a:ln/>
        </p:spPr>
        <p:txBody>
          <a:bodyPr wrap="none" lIns="0" tIns="0" rIns="0" bIns="0" rtlCol="0" anchor="t"/>
          <a:lstStyle/>
          <a:p>
            <a:pPr marL="0" indent="0" algn="l">
              <a:lnSpc>
                <a:spcPts val="1850"/>
              </a:lnSpc>
              <a:buNone/>
            </a:pPr>
            <a:r>
              <a:rPr lang="en-US" sz="1400" dirty="0">
                <a:solidFill>
                  <a:srgbClr val="404155"/>
                </a:solidFill>
                <a:latin typeface="Nobile" pitchFamily="34" charset="0"/>
                <a:ea typeface="Nobile" pitchFamily="34" charset="-122"/>
                <a:cs typeface="Nobile" pitchFamily="34" charset="-120"/>
              </a:rPr>
              <a:t>Inscription, suivi des participants, gestion des listes d'attente et des communications.</a:t>
            </a:r>
            <a:endParaRPr lang="en-US" sz="1400" dirty="0"/>
          </a:p>
        </p:txBody>
      </p:sp>
      <p:sp>
        <p:nvSpPr>
          <p:cNvPr id="15" name="Shape 12"/>
          <p:cNvSpPr/>
          <p:nvPr/>
        </p:nvSpPr>
        <p:spPr>
          <a:xfrm>
            <a:off x="563115" y="3598064"/>
            <a:ext cx="10878257" cy="884515"/>
          </a:xfrm>
          <a:prstGeom prst="roundRect">
            <a:avLst>
              <a:gd name="adj" fmla="val 7001"/>
            </a:avLst>
          </a:prstGeom>
          <a:solidFill>
            <a:srgbClr val="F9F9FF">
              <a:alpha val="95000"/>
            </a:srgbClr>
          </a:solidFill>
          <a:ln w="15240">
            <a:solidFill>
              <a:srgbClr val="E94949"/>
            </a:solidFill>
            <a:prstDash val="solid"/>
          </a:ln>
        </p:spPr>
      </p:sp>
      <p:sp>
        <p:nvSpPr>
          <p:cNvPr id="16" name="Shape 13"/>
          <p:cNvSpPr/>
          <p:nvPr/>
        </p:nvSpPr>
        <p:spPr>
          <a:xfrm>
            <a:off x="563115" y="3594489"/>
            <a:ext cx="589717" cy="888090"/>
          </a:xfrm>
          <a:prstGeom prst="roundRect">
            <a:avLst>
              <a:gd name="adj" fmla="val 7399"/>
            </a:avLst>
          </a:prstGeom>
          <a:solidFill>
            <a:srgbClr val="E94949"/>
          </a:solidFill>
          <a:ln/>
        </p:spPr>
        <p:txBody>
          <a:bodyPr/>
          <a:lstStyle/>
          <a:p>
            <a:r>
              <a:rPr lang="fr-FR" dirty="0"/>
              <a:t>  </a:t>
            </a:r>
          </a:p>
          <a:p>
            <a:r>
              <a:rPr lang="fr-FR" dirty="0"/>
              <a:t>  </a:t>
            </a:r>
            <a:r>
              <a:rPr lang="fr-FR" dirty="0">
                <a:solidFill>
                  <a:schemeClr val="bg1"/>
                </a:solidFill>
              </a:rPr>
              <a:t>3</a:t>
            </a:r>
          </a:p>
        </p:txBody>
      </p:sp>
      <p:sp>
        <p:nvSpPr>
          <p:cNvPr id="17" name="Text 14"/>
          <p:cNvSpPr/>
          <p:nvPr/>
        </p:nvSpPr>
        <p:spPr>
          <a:xfrm>
            <a:off x="6475928" y="3923109"/>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FFFFFF"/>
                </a:solidFill>
                <a:latin typeface="Corben" pitchFamily="34" charset="0"/>
                <a:ea typeface="Corben" pitchFamily="34" charset="-122"/>
                <a:cs typeface="Corben" pitchFamily="34" charset="-120"/>
              </a:rPr>
              <a:t>3</a:t>
            </a:r>
            <a:endParaRPr lang="en-US" sz="1700" dirty="0"/>
          </a:p>
        </p:txBody>
      </p:sp>
      <p:sp>
        <p:nvSpPr>
          <p:cNvPr id="18" name="Text 15"/>
          <p:cNvSpPr/>
          <p:nvPr/>
        </p:nvSpPr>
        <p:spPr>
          <a:xfrm>
            <a:off x="1313049" y="3789348"/>
            <a:ext cx="4377571" cy="230386"/>
          </a:xfrm>
          <a:prstGeom prst="rect">
            <a:avLst/>
          </a:prstGeom>
          <a:noFill/>
          <a:ln/>
        </p:spPr>
        <p:txBody>
          <a:bodyPr wrap="none" lIns="0" tIns="0" rIns="0" bIns="0" rtlCol="0" anchor="t"/>
          <a:lstStyle/>
          <a:p>
            <a:pPr marL="0" indent="0" algn="l">
              <a:lnSpc>
                <a:spcPts val="1800"/>
              </a:lnSpc>
              <a:buNone/>
            </a:pPr>
            <a:r>
              <a:rPr lang="en-US" sz="1450" b="1" dirty="0">
                <a:solidFill>
                  <a:srgbClr val="404155"/>
                </a:solidFill>
                <a:latin typeface="Corben" pitchFamily="34" charset="0"/>
                <a:ea typeface="Corben" pitchFamily="34" charset="-122"/>
                <a:cs typeface="Corben" pitchFamily="34" charset="-120"/>
              </a:rPr>
              <a:t>Gestion de la Disponibilité des Places</a:t>
            </a:r>
            <a:endParaRPr lang="en-US" sz="1450" dirty="0"/>
          </a:p>
        </p:txBody>
      </p:sp>
      <p:sp>
        <p:nvSpPr>
          <p:cNvPr id="19" name="Text 16"/>
          <p:cNvSpPr/>
          <p:nvPr/>
        </p:nvSpPr>
        <p:spPr>
          <a:xfrm>
            <a:off x="1313049" y="4071247"/>
            <a:ext cx="6641425" cy="235744"/>
          </a:xfrm>
          <a:prstGeom prst="rect">
            <a:avLst/>
          </a:prstGeom>
          <a:noFill/>
          <a:ln/>
        </p:spPr>
        <p:txBody>
          <a:bodyPr wrap="none" lIns="0" tIns="0" rIns="0" bIns="0" rtlCol="0" anchor="t"/>
          <a:lstStyle/>
          <a:p>
            <a:pPr marL="0" indent="0" algn="l">
              <a:lnSpc>
                <a:spcPts val="1850"/>
              </a:lnSpc>
              <a:buNone/>
            </a:pPr>
            <a:r>
              <a:rPr lang="en-US" sz="1400" dirty="0">
                <a:solidFill>
                  <a:srgbClr val="404155"/>
                </a:solidFill>
                <a:latin typeface="Nobile" pitchFamily="34" charset="0"/>
                <a:ea typeface="Nobile" pitchFamily="34" charset="-122"/>
                <a:cs typeface="Nobile" pitchFamily="34" charset="-120"/>
              </a:rPr>
              <a:t>Vérification en temps réel, allocation et suivi des capacités.</a:t>
            </a:r>
            <a:endParaRPr lang="en-US" sz="1400" dirty="0"/>
          </a:p>
        </p:txBody>
      </p:sp>
      <p:sp>
        <p:nvSpPr>
          <p:cNvPr id="20" name="Shape 17"/>
          <p:cNvSpPr/>
          <p:nvPr/>
        </p:nvSpPr>
        <p:spPr>
          <a:xfrm>
            <a:off x="610908" y="4672132"/>
            <a:ext cx="10878259" cy="884515"/>
          </a:xfrm>
          <a:prstGeom prst="roundRect">
            <a:avLst>
              <a:gd name="adj" fmla="val 7001"/>
            </a:avLst>
          </a:prstGeom>
          <a:solidFill>
            <a:srgbClr val="F9F9FF">
              <a:alpha val="95000"/>
            </a:srgbClr>
          </a:solidFill>
          <a:ln w="15240">
            <a:solidFill>
              <a:srgbClr val="E94949"/>
            </a:solidFill>
            <a:prstDash val="solid"/>
          </a:ln>
        </p:spPr>
      </p:sp>
      <p:sp>
        <p:nvSpPr>
          <p:cNvPr id="21" name="Shape 18"/>
          <p:cNvSpPr/>
          <p:nvPr/>
        </p:nvSpPr>
        <p:spPr>
          <a:xfrm>
            <a:off x="610910" y="4686642"/>
            <a:ext cx="589717" cy="864304"/>
          </a:xfrm>
          <a:prstGeom prst="roundRect">
            <a:avLst>
              <a:gd name="adj" fmla="val 7399"/>
            </a:avLst>
          </a:prstGeom>
          <a:solidFill>
            <a:srgbClr val="E94949"/>
          </a:solidFill>
          <a:ln/>
        </p:spPr>
        <p:txBody>
          <a:bodyPr/>
          <a:lstStyle/>
          <a:p>
            <a:endParaRPr lang="fr-FR" dirty="0">
              <a:solidFill>
                <a:schemeClr val="bg1"/>
              </a:solidFill>
            </a:endParaRPr>
          </a:p>
          <a:p>
            <a:r>
              <a:rPr lang="fr-FR" dirty="0">
                <a:solidFill>
                  <a:schemeClr val="bg1"/>
                </a:solidFill>
              </a:rPr>
              <a:t>  4</a:t>
            </a:r>
          </a:p>
        </p:txBody>
      </p:sp>
      <p:sp>
        <p:nvSpPr>
          <p:cNvPr id="22" name="Text 19"/>
          <p:cNvSpPr/>
          <p:nvPr/>
        </p:nvSpPr>
        <p:spPr>
          <a:xfrm>
            <a:off x="5690620" y="4923467"/>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FFFFFF"/>
                </a:solidFill>
                <a:latin typeface="Corben" pitchFamily="34" charset="0"/>
                <a:ea typeface="Corben" pitchFamily="34" charset="-122"/>
                <a:cs typeface="Corben" pitchFamily="34" charset="-120"/>
              </a:rPr>
              <a:t>4</a:t>
            </a:r>
            <a:endParaRPr lang="en-US" sz="1700" dirty="0"/>
          </a:p>
        </p:txBody>
      </p:sp>
      <p:sp>
        <p:nvSpPr>
          <p:cNvPr id="23" name="Text 20"/>
          <p:cNvSpPr/>
          <p:nvPr/>
        </p:nvSpPr>
        <p:spPr>
          <a:xfrm>
            <a:off x="1265515" y="4831253"/>
            <a:ext cx="3486507" cy="230386"/>
          </a:xfrm>
          <a:prstGeom prst="rect">
            <a:avLst/>
          </a:prstGeom>
          <a:noFill/>
          <a:ln/>
        </p:spPr>
        <p:txBody>
          <a:bodyPr wrap="none" lIns="0" tIns="0" rIns="0" bIns="0" rtlCol="0" anchor="t"/>
          <a:lstStyle/>
          <a:p>
            <a:pPr marL="0" indent="0" algn="l">
              <a:lnSpc>
                <a:spcPts val="1800"/>
              </a:lnSpc>
              <a:buNone/>
            </a:pPr>
            <a:r>
              <a:rPr lang="en-US" sz="1450" b="1" dirty="0">
                <a:solidFill>
                  <a:srgbClr val="404155"/>
                </a:solidFill>
                <a:latin typeface="Corben" pitchFamily="34" charset="0"/>
                <a:ea typeface="Corben" pitchFamily="34" charset="-122"/>
                <a:cs typeface="Corben" pitchFamily="34" charset="-120"/>
              </a:rPr>
              <a:t>Approbation des Événements</a:t>
            </a:r>
            <a:endParaRPr lang="en-US" sz="1450" dirty="0"/>
          </a:p>
        </p:txBody>
      </p:sp>
      <p:sp>
        <p:nvSpPr>
          <p:cNvPr id="24" name="Text 21"/>
          <p:cNvSpPr/>
          <p:nvPr/>
        </p:nvSpPr>
        <p:spPr>
          <a:xfrm>
            <a:off x="1291950" y="5186175"/>
            <a:ext cx="6641425" cy="235744"/>
          </a:xfrm>
          <a:prstGeom prst="rect">
            <a:avLst/>
          </a:prstGeom>
          <a:noFill/>
          <a:ln/>
        </p:spPr>
        <p:txBody>
          <a:bodyPr wrap="none" lIns="0" tIns="0" rIns="0" bIns="0" rtlCol="0" anchor="t"/>
          <a:lstStyle/>
          <a:p>
            <a:pPr marL="0" indent="0" algn="l">
              <a:lnSpc>
                <a:spcPts val="1850"/>
              </a:lnSpc>
              <a:buNone/>
            </a:pPr>
            <a:r>
              <a:rPr lang="en-US" sz="1400" dirty="0">
                <a:solidFill>
                  <a:srgbClr val="404155"/>
                </a:solidFill>
                <a:latin typeface="Nobile" pitchFamily="34" charset="0"/>
                <a:ea typeface="Nobile" pitchFamily="34" charset="-122"/>
                <a:cs typeface="Nobile" pitchFamily="34" charset="-120"/>
              </a:rPr>
              <a:t>Processus de validation et d'autorisation des événements avant publication.</a:t>
            </a:r>
            <a:endParaRPr lang="en-US" sz="1400" dirty="0"/>
          </a:p>
        </p:txBody>
      </p:sp>
      <p:sp>
        <p:nvSpPr>
          <p:cNvPr id="25" name="Shape 22"/>
          <p:cNvSpPr/>
          <p:nvPr/>
        </p:nvSpPr>
        <p:spPr>
          <a:xfrm>
            <a:off x="610910" y="5669111"/>
            <a:ext cx="10878257" cy="884515"/>
          </a:xfrm>
          <a:prstGeom prst="roundRect">
            <a:avLst>
              <a:gd name="adj" fmla="val 7001"/>
            </a:avLst>
          </a:prstGeom>
          <a:solidFill>
            <a:srgbClr val="F9F9FF">
              <a:alpha val="95000"/>
            </a:srgbClr>
          </a:solidFill>
          <a:ln w="15240">
            <a:solidFill>
              <a:srgbClr val="E94949"/>
            </a:solidFill>
            <a:prstDash val="solid"/>
          </a:ln>
        </p:spPr>
      </p:sp>
      <p:sp>
        <p:nvSpPr>
          <p:cNvPr id="26" name="Shape 23"/>
          <p:cNvSpPr/>
          <p:nvPr/>
        </p:nvSpPr>
        <p:spPr>
          <a:xfrm>
            <a:off x="616681" y="5655865"/>
            <a:ext cx="589717" cy="897761"/>
          </a:xfrm>
          <a:prstGeom prst="roundRect">
            <a:avLst>
              <a:gd name="adj" fmla="val 7399"/>
            </a:avLst>
          </a:prstGeom>
          <a:solidFill>
            <a:srgbClr val="E94949"/>
          </a:solidFill>
          <a:ln/>
        </p:spPr>
        <p:txBody>
          <a:bodyPr/>
          <a:lstStyle/>
          <a:p>
            <a:endParaRPr lang="fr-FR" dirty="0">
              <a:solidFill>
                <a:schemeClr val="bg1"/>
              </a:solidFill>
            </a:endParaRPr>
          </a:p>
          <a:p>
            <a:r>
              <a:rPr lang="fr-FR" dirty="0">
                <a:solidFill>
                  <a:schemeClr val="bg1"/>
                </a:solidFill>
              </a:rPr>
              <a:t>  5</a:t>
            </a:r>
          </a:p>
        </p:txBody>
      </p:sp>
      <p:sp>
        <p:nvSpPr>
          <p:cNvPr id="27" name="Text 24"/>
          <p:cNvSpPr/>
          <p:nvPr/>
        </p:nvSpPr>
        <p:spPr>
          <a:xfrm>
            <a:off x="6475928" y="5986939"/>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FFFFFF"/>
                </a:solidFill>
                <a:latin typeface="Corben" pitchFamily="34" charset="0"/>
                <a:ea typeface="Corben" pitchFamily="34" charset="-122"/>
                <a:cs typeface="Corben" pitchFamily="34" charset="-120"/>
              </a:rPr>
              <a:t>5</a:t>
            </a:r>
            <a:endParaRPr lang="en-US" sz="1700" dirty="0"/>
          </a:p>
        </p:txBody>
      </p:sp>
      <p:sp>
        <p:nvSpPr>
          <p:cNvPr id="28" name="Text 25"/>
          <p:cNvSpPr/>
          <p:nvPr/>
        </p:nvSpPr>
        <p:spPr>
          <a:xfrm>
            <a:off x="1297956" y="5839560"/>
            <a:ext cx="3277910" cy="230386"/>
          </a:xfrm>
          <a:prstGeom prst="rect">
            <a:avLst/>
          </a:prstGeom>
          <a:noFill/>
          <a:ln/>
        </p:spPr>
        <p:txBody>
          <a:bodyPr wrap="none" lIns="0" tIns="0" rIns="0" bIns="0" rtlCol="0" anchor="t"/>
          <a:lstStyle/>
          <a:p>
            <a:pPr marL="0" indent="0" algn="l">
              <a:lnSpc>
                <a:spcPts val="1800"/>
              </a:lnSpc>
              <a:buNone/>
            </a:pPr>
            <a:r>
              <a:rPr lang="en-US" sz="1450" b="1" dirty="0">
                <a:solidFill>
                  <a:srgbClr val="404155"/>
                </a:solidFill>
                <a:latin typeface="Corben" pitchFamily="34" charset="0"/>
                <a:ea typeface="Corben" pitchFamily="34" charset="-122"/>
                <a:cs typeface="Corben" pitchFamily="34" charset="-120"/>
              </a:rPr>
              <a:t>Promotion des Événements</a:t>
            </a:r>
            <a:endParaRPr lang="en-US" sz="1450" dirty="0"/>
          </a:p>
        </p:txBody>
      </p:sp>
      <p:sp>
        <p:nvSpPr>
          <p:cNvPr id="29" name="Text 26"/>
          <p:cNvSpPr/>
          <p:nvPr/>
        </p:nvSpPr>
        <p:spPr>
          <a:xfrm>
            <a:off x="1265515" y="6120197"/>
            <a:ext cx="6641425" cy="235744"/>
          </a:xfrm>
          <a:prstGeom prst="rect">
            <a:avLst/>
          </a:prstGeom>
          <a:noFill/>
          <a:ln/>
        </p:spPr>
        <p:txBody>
          <a:bodyPr wrap="none" lIns="0" tIns="0" rIns="0" bIns="0" rtlCol="0" anchor="t"/>
          <a:lstStyle/>
          <a:p>
            <a:pPr marL="0" indent="0" algn="l">
              <a:lnSpc>
                <a:spcPts val="1850"/>
              </a:lnSpc>
              <a:buNone/>
            </a:pPr>
            <a:r>
              <a:rPr lang="en-US" sz="1400" dirty="0">
                <a:solidFill>
                  <a:srgbClr val="404155"/>
                </a:solidFill>
                <a:latin typeface="Nobile" pitchFamily="34" charset="0"/>
                <a:ea typeface="Nobile" pitchFamily="34" charset="-122"/>
                <a:cs typeface="Nobile" pitchFamily="34" charset="-120"/>
              </a:rPr>
              <a:t>Outils de communication et de marketing pour promouvoir les événements.</a:t>
            </a:r>
            <a:endParaRPr lang="en-US" sz="1400" dirty="0"/>
          </a:p>
        </p:txBody>
      </p:sp>
      <p:sp>
        <p:nvSpPr>
          <p:cNvPr id="30" name="Shape 27"/>
          <p:cNvSpPr/>
          <p:nvPr/>
        </p:nvSpPr>
        <p:spPr>
          <a:xfrm>
            <a:off x="616681" y="6682880"/>
            <a:ext cx="10872486" cy="884515"/>
          </a:xfrm>
          <a:prstGeom prst="roundRect">
            <a:avLst>
              <a:gd name="adj" fmla="val 7001"/>
            </a:avLst>
          </a:prstGeom>
          <a:solidFill>
            <a:srgbClr val="F9F9FF">
              <a:alpha val="95000"/>
            </a:srgbClr>
          </a:solidFill>
          <a:ln w="15240">
            <a:solidFill>
              <a:srgbClr val="E94949"/>
            </a:solidFill>
            <a:prstDash val="solid"/>
          </a:ln>
        </p:spPr>
      </p:sp>
      <p:sp>
        <p:nvSpPr>
          <p:cNvPr id="31" name="Shape 28"/>
          <p:cNvSpPr/>
          <p:nvPr/>
        </p:nvSpPr>
        <p:spPr>
          <a:xfrm>
            <a:off x="610908" y="6672797"/>
            <a:ext cx="589717" cy="894598"/>
          </a:xfrm>
          <a:prstGeom prst="roundRect">
            <a:avLst>
              <a:gd name="adj" fmla="val 7399"/>
            </a:avLst>
          </a:prstGeom>
          <a:solidFill>
            <a:srgbClr val="E94949"/>
          </a:solidFill>
          <a:ln/>
        </p:spPr>
        <p:txBody>
          <a:bodyPr/>
          <a:lstStyle/>
          <a:p>
            <a:endParaRPr lang="fr-FR" dirty="0">
              <a:solidFill>
                <a:schemeClr val="bg1"/>
              </a:solidFill>
            </a:endParaRPr>
          </a:p>
          <a:p>
            <a:r>
              <a:rPr lang="fr-FR" dirty="0">
                <a:solidFill>
                  <a:schemeClr val="bg1"/>
                </a:solidFill>
              </a:rPr>
              <a:t>  6</a:t>
            </a:r>
          </a:p>
        </p:txBody>
      </p:sp>
      <p:sp>
        <p:nvSpPr>
          <p:cNvPr id="32" name="Text 29"/>
          <p:cNvSpPr/>
          <p:nvPr/>
        </p:nvSpPr>
        <p:spPr>
          <a:xfrm>
            <a:off x="6475928" y="7018853"/>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FFFFFF"/>
                </a:solidFill>
                <a:latin typeface="Corben" pitchFamily="34" charset="0"/>
                <a:ea typeface="Corben" pitchFamily="34" charset="-122"/>
                <a:cs typeface="Corben" pitchFamily="34" charset="-120"/>
              </a:rPr>
              <a:t>6</a:t>
            </a:r>
            <a:endParaRPr lang="en-US" sz="1700" dirty="0"/>
          </a:p>
        </p:txBody>
      </p:sp>
      <p:sp>
        <p:nvSpPr>
          <p:cNvPr id="33" name="Text 30"/>
          <p:cNvSpPr/>
          <p:nvPr/>
        </p:nvSpPr>
        <p:spPr>
          <a:xfrm>
            <a:off x="1313049" y="6877407"/>
            <a:ext cx="3522702" cy="230386"/>
          </a:xfrm>
          <a:prstGeom prst="rect">
            <a:avLst/>
          </a:prstGeom>
          <a:noFill/>
          <a:ln/>
        </p:spPr>
        <p:txBody>
          <a:bodyPr wrap="none" lIns="0" tIns="0" rIns="0" bIns="0" rtlCol="0" anchor="t"/>
          <a:lstStyle/>
          <a:p>
            <a:pPr marL="0" indent="0" algn="l">
              <a:lnSpc>
                <a:spcPts val="1800"/>
              </a:lnSpc>
              <a:buNone/>
            </a:pPr>
            <a:r>
              <a:rPr lang="en-US" sz="1450" b="1" dirty="0">
                <a:solidFill>
                  <a:srgbClr val="404155"/>
                </a:solidFill>
                <a:latin typeface="Corben" pitchFamily="34" charset="0"/>
                <a:ea typeface="Corben" pitchFamily="34" charset="-122"/>
                <a:cs typeface="Corben" pitchFamily="34" charset="-120"/>
              </a:rPr>
              <a:t>Impression de la Convocation</a:t>
            </a:r>
            <a:endParaRPr lang="en-US" sz="1450" dirty="0"/>
          </a:p>
        </p:txBody>
      </p:sp>
      <p:sp>
        <p:nvSpPr>
          <p:cNvPr id="34" name="Text 31"/>
          <p:cNvSpPr/>
          <p:nvPr/>
        </p:nvSpPr>
        <p:spPr>
          <a:xfrm>
            <a:off x="1313048" y="7184448"/>
            <a:ext cx="6641425" cy="235744"/>
          </a:xfrm>
          <a:prstGeom prst="rect">
            <a:avLst/>
          </a:prstGeom>
          <a:noFill/>
          <a:ln/>
        </p:spPr>
        <p:txBody>
          <a:bodyPr wrap="none" lIns="0" tIns="0" rIns="0" bIns="0" rtlCol="0" anchor="t"/>
          <a:lstStyle/>
          <a:p>
            <a:pPr marL="0" indent="0" algn="l">
              <a:lnSpc>
                <a:spcPts val="1850"/>
              </a:lnSpc>
              <a:buNone/>
            </a:pPr>
            <a:r>
              <a:rPr lang="en-US" sz="1400" dirty="0">
                <a:solidFill>
                  <a:srgbClr val="404155"/>
                </a:solidFill>
                <a:latin typeface="Nobile" pitchFamily="34" charset="0"/>
                <a:ea typeface="Nobile" pitchFamily="34" charset="-122"/>
                <a:cs typeface="Nobile" pitchFamily="34" charset="-120"/>
              </a:rPr>
              <a:t>Génération et impression des invitations et convocations officielles.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8669" y="757238"/>
            <a:ext cx="5099685" cy="451961"/>
          </a:xfrm>
          <a:prstGeom prst="rect">
            <a:avLst/>
          </a:prstGeom>
          <a:noFill/>
          <a:ln/>
        </p:spPr>
        <p:txBody>
          <a:bodyPr wrap="none" lIns="0" tIns="0" rIns="0" bIns="0" rtlCol="0" anchor="t"/>
          <a:lstStyle/>
          <a:p>
            <a:pPr marL="0" indent="0" algn="l">
              <a:lnSpc>
                <a:spcPts val="3550"/>
              </a:lnSpc>
              <a:buNone/>
            </a:pPr>
            <a:r>
              <a:rPr lang="en-US" sz="2800" dirty="0">
                <a:solidFill>
                  <a:srgbClr val="1B1B27"/>
                </a:solidFill>
                <a:latin typeface="Corben" pitchFamily="34" charset="0"/>
                <a:ea typeface="Corben" pitchFamily="34" charset="-122"/>
                <a:cs typeface="Corben" pitchFamily="34" charset="-120"/>
              </a:rPr>
              <a:t>                                                            Technologies et outils utilisés : </a:t>
            </a:r>
            <a:endParaRPr lang="en-US" sz="2800" dirty="0"/>
          </a:p>
        </p:txBody>
      </p:sp>
      <p:pic>
        <p:nvPicPr>
          <p:cNvPr id="3" name="Image 0" descr="preencoded.png"/>
          <p:cNvPicPr>
            <a:picLocks noChangeAspect="1"/>
          </p:cNvPicPr>
          <p:nvPr/>
        </p:nvPicPr>
        <p:blipFill>
          <a:blip r:embed="rId3"/>
          <a:stretch>
            <a:fillRect/>
          </a:stretch>
        </p:blipFill>
        <p:spPr>
          <a:xfrm>
            <a:off x="778669" y="1606868"/>
            <a:ext cx="5442297" cy="4350662"/>
          </a:xfrm>
          <a:prstGeom prst="rect">
            <a:avLst/>
          </a:prstGeom>
        </p:spPr>
      </p:pic>
      <p:sp>
        <p:nvSpPr>
          <p:cNvPr id="4" name="Text 1"/>
          <p:cNvSpPr/>
          <p:nvPr/>
        </p:nvSpPr>
        <p:spPr>
          <a:xfrm>
            <a:off x="778669" y="3039785"/>
            <a:ext cx="6360200" cy="231458"/>
          </a:xfrm>
          <a:prstGeom prst="rect">
            <a:avLst/>
          </a:prstGeom>
          <a:noFill/>
          <a:ln/>
        </p:spPr>
        <p:txBody>
          <a:bodyPr wrap="none" lIns="0" tIns="0" rIns="0" bIns="0" rtlCol="0" anchor="t"/>
          <a:lstStyle/>
          <a:p>
            <a:pPr marL="0" indent="0" algn="l">
              <a:lnSpc>
                <a:spcPts val="1800"/>
              </a:lnSpc>
              <a:buNone/>
            </a:pPr>
            <a:endParaRPr lang="en-US" sz="1100" dirty="0"/>
          </a:p>
        </p:txBody>
      </p:sp>
      <p:sp>
        <p:nvSpPr>
          <p:cNvPr id="5" name="Text 2"/>
          <p:cNvSpPr/>
          <p:nvPr/>
        </p:nvSpPr>
        <p:spPr>
          <a:xfrm>
            <a:off x="778669" y="3401378"/>
            <a:ext cx="6360200" cy="231458"/>
          </a:xfrm>
          <a:prstGeom prst="rect">
            <a:avLst/>
          </a:prstGeom>
          <a:noFill/>
          <a:ln/>
        </p:spPr>
        <p:txBody>
          <a:bodyPr wrap="none" lIns="0" tIns="0" rIns="0" bIns="0" rtlCol="0" anchor="t"/>
          <a:lstStyle/>
          <a:p>
            <a:pPr marL="0" indent="0" algn="l">
              <a:lnSpc>
                <a:spcPts val="1800"/>
              </a:lnSpc>
              <a:buNone/>
            </a:pPr>
            <a:endParaRPr lang="en-US" sz="1100" dirty="0"/>
          </a:p>
        </p:txBody>
      </p:sp>
      <p:sp>
        <p:nvSpPr>
          <p:cNvPr id="6" name="Text 3"/>
          <p:cNvSpPr/>
          <p:nvPr/>
        </p:nvSpPr>
        <p:spPr>
          <a:xfrm>
            <a:off x="778669" y="3777377"/>
            <a:ext cx="2222778" cy="271105"/>
          </a:xfrm>
          <a:prstGeom prst="rect">
            <a:avLst/>
          </a:prstGeom>
          <a:noFill/>
          <a:ln/>
        </p:spPr>
        <p:txBody>
          <a:bodyPr wrap="none" lIns="0" tIns="0" rIns="0" bIns="0" rtlCol="0" anchor="t"/>
          <a:lstStyle/>
          <a:p>
            <a:pPr marL="0" indent="0" algn="l">
              <a:lnSpc>
                <a:spcPts val="2100"/>
              </a:lnSpc>
              <a:buNone/>
            </a:pPr>
            <a:endParaRPr lang="en-US" sz="1700" dirty="0"/>
          </a:p>
        </p:txBody>
      </p:sp>
      <p:sp>
        <p:nvSpPr>
          <p:cNvPr id="7" name="Text 4"/>
          <p:cNvSpPr/>
          <p:nvPr/>
        </p:nvSpPr>
        <p:spPr>
          <a:xfrm>
            <a:off x="778669" y="4193024"/>
            <a:ext cx="6360200" cy="289084"/>
          </a:xfrm>
          <a:prstGeom prst="rect">
            <a:avLst/>
          </a:prstGeom>
          <a:noFill/>
          <a:ln/>
        </p:spPr>
        <p:txBody>
          <a:bodyPr wrap="none" lIns="0" tIns="0" rIns="0" bIns="0" rtlCol="0" anchor="t"/>
          <a:lstStyle/>
          <a:p>
            <a:pPr marL="0" indent="0" algn="l">
              <a:lnSpc>
                <a:spcPts val="2250"/>
              </a:lnSpc>
              <a:buNone/>
            </a:pPr>
            <a:endParaRPr lang="en-US" sz="1400" dirty="0"/>
          </a:p>
        </p:txBody>
      </p:sp>
      <p:sp>
        <p:nvSpPr>
          <p:cNvPr id="8" name="Text 5"/>
          <p:cNvSpPr/>
          <p:nvPr/>
        </p:nvSpPr>
        <p:spPr>
          <a:xfrm>
            <a:off x="778669" y="4612243"/>
            <a:ext cx="6360200" cy="867251"/>
          </a:xfrm>
          <a:prstGeom prst="rect">
            <a:avLst/>
          </a:prstGeom>
          <a:noFill/>
          <a:ln/>
        </p:spPr>
        <p:txBody>
          <a:bodyPr wrap="square" lIns="0" tIns="0" rIns="0" bIns="0" rtlCol="0" anchor="t"/>
          <a:lstStyle/>
          <a:p>
            <a:pPr marL="0" indent="0" algn="l">
              <a:lnSpc>
                <a:spcPts val="2250"/>
              </a:lnSpc>
              <a:buNone/>
            </a:pPr>
            <a:endParaRPr lang="en-US" sz="1400" dirty="0"/>
          </a:p>
        </p:txBody>
      </p:sp>
      <p:pic>
        <p:nvPicPr>
          <p:cNvPr id="9" name="Image 1" descr="preencoded.png"/>
          <p:cNvPicPr>
            <a:picLocks noChangeAspect="1"/>
          </p:cNvPicPr>
          <p:nvPr/>
        </p:nvPicPr>
        <p:blipFill>
          <a:blip r:embed="rId4"/>
          <a:stretch>
            <a:fillRect/>
          </a:stretch>
        </p:blipFill>
        <p:spPr>
          <a:xfrm>
            <a:off x="7138869" y="1580985"/>
            <a:ext cx="5442297" cy="4376545"/>
          </a:xfrm>
          <a:prstGeom prst="rect">
            <a:avLst/>
          </a:prstGeom>
        </p:spPr>
      </p:pic>
      <p:sp>
        <p:nvSpPr>
          <p:cNvPr id="10" name="Text 6"/>
          <p:cNvSpPr/>
          <p:nvPr/>
        </p:nvSpPr>
        <p:spPr>
          <a:xfrm>
            <a:off x="7499152" y="3893820"/>
            <a:ext cx="2169319" cy="271105"/>
          </a:xfrm>
          <a:prstGeom prst="rect">
            <a:avLst/>
          </a:prstGeom>
          <a:noFill/>
          <a:ln/>
        </p:spPr>
        <p:txBody>
          <a:bodyPr wrap="none" lIns="0" tIns="0" rIns="0" bIns="0" rtlCol="0" anchor="t"/>
          <a:lstStyle/>
          <a:p>
            <a:pPr marL="0" indent="0" algn="l">
              <a:lnSpc>
                <a:spcPts val="2100"/>
              </a:lnSpc>
              <a:buNone/>
            </a:pPr>
            <a:endParaRPr lang="en-US" sz="1700" dirty="0"/>
          </a:p>
        </p:txBody>
      </p:sp>
      <p:sp>
        <p:nvSpPr>
          <p:cNvPr id="11" name="Text 7"/>
          <p:cNvSpPr/>
          <p:nvPr/>
        </p:nvSpPr>
        <p:spPr>
          <a:xfrm>
            <a:off x="7499152" y="4309467"/>
            <a:ext cx="6360200" cy="1156335"/>
          </a:xfrm>
          <a:prstGeom prst="rect">
            <a:avLst/>
          </a:prstGeom>
          <a:noFill/>
          <a:ln/>
        </p:spPr>
        <p:txBody>
          <a:bodyPr wrap="square" lIns="0" tIns="0" rIns="0" bIns="0" rtlCol="0" anchor="t"/>
          <a:lstStyle/>
          <a:p>
            <a:pPr marL="0" indent="0" algn="l">
              <a:lnSpc>
                <a:spcPts val="2250"/>
              </a:lnSpc>
              <a:buNone/>
            </a:pPr>
            <a:endParaRPr lang="en-US" sz="1400" dirty="0"/>
          </a:p>
        </p:txBody>
      </p:sp>
      <p:sp>
        <p:nvSpPr>
          <p:cNvPr id="12" name="Text 8"/>
          <p:cNvSpPr/>
          <p:nvPr/>
        </p:nvSpPr>
        <p:spPr>
          <a:xfrm>
            <a:off x="7499152" y="5595938"/>
            <a:ext cx="6360200" cy="231458"/>
          </a:xfrm>
          <a:prstGeom prst="rect">
            <a:avLst/>
          </a:prstGeom>
          <a:noFill/>
          <a:ln/>
        </p:spPr>
        <p:txBody>
          <a:bodyPr wrap="none" lIns="0" tIns="0" rIns="0" bIns="0" rtlCol="0" anchor="t"/>
          <a:lstStyle/>
          <a:p>
            <a:pPr marL="0" indent="0" algn="l">
              <a:lnSpc>
                <a:spcPts val="1800"/>
              </a:lnSpc>
              <a:buNone/>
            </a:pPr>
            <a:endParaRPr lang="en-US" sz="1100" dirty="0"/>
          </a:p>
        </p:txBody>
      </p:sp>
      <p:sp>
        <p:nvSpPr>
          <p:cNvPr id="13" name="Text 9"/>
          <p:cNvSpPr/>
          <p:nvPr/>
        </p:nvSpPr>
        <p:spPr>
          <a:xfrm>
            <a:off x="7499152" y="5957530"/>
            <a:ext cx="6360200" cy="231458"/>
          </a:xfrm>
          <a:prstGeom prst="rect">
            <a:avLst/>
          </a:prstGeom>
          <a:noFill/>
          <a:ln/>
        </p:spPr>
        <p:txBody>
          <a:bodyPr wrap="none" lIns="0" tIns="0" rIns="0" bIns="0" rtlCol="0" anchor="t"/>
          <a:lstStyle/>
          <a:p>
            <a:pPr marL="0" indent="0" algn="l">
              <a:lnSpc>
                <a:spcPts val="1800"/>
              </a:lnSpc>
              <a:buNone/>
            </a:pPr>
            <a:endParaRPr lang="en-US" sz="1100" dirty="0"/>
          </a:p>
        </p:txBody>
      </p:sp>
      <p:sp>
        <p:nvSpPr>
          <p:cNvPr id="14" name="Text 10"/>
          <p:cNvSpPr/>
          <p:nvPr/>
        </p:nvSpPr>
        <p:spPr>
          <a:xfrm>
            <a:off x="7499152" y="6319123"/>
            <a:ext cx="6360200" cy="231458"/>
          </a:xfrm>
          <a:prstGeom prst="rect">
            <a:avLst/>
          </a:prstGeom>
          <a:noFill/>
          <a:ln/>
        </p:spPr>
        <p:txBody>
          <a:bodyPr wrap="none" lIns="0" tIns="0" rIns="0" bIns="0" rtlCol="0" anchor="t"/>
          <a:lstStyle/>
          <a:p>
            <a:pPr marL="0" indent="0" algn="l">
              <a:lnSpc>
                <a:spcPts val="1800"/>
              </a:lnSpc>
              <a:buNone/>
            </a:pPr>
            <a:endParaRPr lang="en-US" sz="1100" dirty="0"/>
          </a:p>
        </p:txBody>
      </p:sp>
      <p:sp>
        <p:nvSpPr>
          <p:cNvPr id="15" name="Text 11"/>
          <p:cNvSpPr/>
          <p:nvPr/>
        </p:nvSpPr>
        <p:spPr>
          <a:xfrm>
            <a:off x="7499152" y="6680716"/>
            <a:ext cx="6360200" cy="231458"/>
          </a:xfrm>
          <a:prstGeom prst="rect">
            <a:avLst/>
          </a:prstGeom>
          <a:noFill/>
          <a:ln/>
        </p:spPr>
        <p:txBody>
          <a:bodyPr wrap="none" lIns="0" tIns="0" rIns="0" bIns="0" rtlCol="0" anchor="t"/>
          <a:lstStyle/>
          <a:p>
            <a:pPr marL="0" indent="0" algn="l">
              <a:lnSpc>
                <a:spcPts val="1800"/>
              </a:lnSpc>
              <a:buNone/>
            </a:pPr>
            <a:endParaRPr lang="en-US" sz="1100" dirty="0"/>
          </a:p>
        </p:txBody>
      </p:sp>
      <p:sp>
        <p:nvSpPr>
          <p:cNvPr id="16" name="Text 12"/>
          <p:cNvSpPr/>
          <p:nvPr/>
        </p:nvSpPr>
        <p:spPr>
          <a:xfrm>
            <a:off x="7499152" y="7056715"/>
            <a:ext cx="2169319" cy="271105"/>
          </a:xfrm>
          <a:prstGeom prst="rect">
            <a:avLst/>
          </a:prstGeom>
          <a:noFill/>
          <a:ln/>
        </p:spPr>
        <p:txBody>
          <a:bodyPr wrap="none" lIns="0" tIns="0" rIns="0" bIns="0" rtlCol="0" anchor="t"/>
          <a:lstStyle/>
          <a:p>
            <a:pPr marL="0" indent="0" algn="l">
              <a:lnSpc>
                <a:spcPts val="2100"/>
              </a:lnSpc>
              <a:buNone/>
            </a:pP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5559" y="522922"/>
            <a:ext cx="3090029" cy="386120"/>
          </a:xfrm>
          <a:prstGeom prst="rect">
            <a:avLst/>
          </a:prstGeom>
          <a:noFill/>
          <a:ln/>
        </p:spPr>
        <p:txBody>
          <a:bodyPr wrap="none" lIns="0" tIns="0" rIns="0" bIns="0" rtlCol="0" anchor="t"/>
          <a:lstStyle/>
          <a:p>
            <a:pPr marL="0" indent="0" algn="l">
              <a:lnSpc>
                <a:spcPts val="3550"/>
              </a:lnSpc>
              <a:buNone/>
            </a:pPr>
            <a:r>
              <a:rPr lang="en-US" sz="2400" dirty="0">
                <a:solidFill>
                  <a:srgbClr val="1B1B27"/>
                </a:solidFill>
                <a:latin typeface="Corben" pitchFamily="34" charset="0"/>
                <a:ea typeface="Corben" pitchFamily="34" charset="-122"/>
                <a:cs typeface="Corben" pitchFamily="34" charset="-120"/>
              </a:rPr>
              <a:t>                                                                       Conception et </a:t>
            </a:r>
            <a:r>
              <a:rPr lang="en-US" sz="2400" dirty="0" err="1">
                <a:solidFill>
                  <a:srgbClr val="1B1B27"/>
                </a:solidFill>
                <a:latin typeface="Corben" pitchFamily="34" charset="0"/>
                <a:ea typeface="Corben" pitchFamily="34" charset="-122"/>
                <a:cs typeface="Corben" pitchFamily="34" charset="-120"/>
              </a:rPr>
              <a:t>analyse</a:t>
            </a:r>
            <a:r>
              <a:rPr lang="en-US" sz="2400" dirty="0">
                <a:solidFill>
                  <a:srgbClr val="1B1B27"/>
                </a:solidFill>
                <a:latin typeface="Corben" pitchFamily="34" charset="0"/>
                <a:ea typeface="Corben" pitchFamily="34" charset="-122"/>
                <a:cs typeface="Corben" pitchFamily="34" charset="-120"/>
              </a:rPr>
              <a:t> du </a:t>
            </a:r>
            <a:r>
              <a:rPr lang="en-US" sz="2400" dirty="0" err="1">
                <a:solidFill>
                  <a:srgbClr val="1B1B27"/>
                </a:solidFill>
                <a:latin typeface="Corben" pitchFamily="34" charset="0"/>
                <a:ea typeface="Corben" pitchFamily="34" charset="-122"/>
                <a:cs typeface="Corben" pitchFamily="34" charset="-120"/>
              </a:rPr>
              <a:t>projet</a:t>
            </a:r>
            <a:r>
              <a:rPr lang="en-US" sz="2400" dirty="0">
                <a:solidFill>
                  <a:srgbClr val="1B1B27"/>
                </a:solidFill>
                <a:latin typeface="Corben" pitchFamily="34" charset="0"/>
                <a:ea typeface="Corben" pitchFamily="34" charset="-122"/>
                <a:cs typeface="Corben" pitchFamily="34" charset="-120"/>
              </a:rPr>
              <a:t> :  </a:t>
            </a:r>
          </a:p>
          <a:p>
            <a:pPr marL="342900" indent="-342900" algn="l">
              <a:lnSpc>
                <a:spcPts val="3550"/>
              </a:lnSpc>
              <a:buFont typeface="Wingdings" panose="05000000000000000000" pitchFamily="2" charset="2"/>
              <a:buChar char="v"/>
            </a:pPr>
            <a:r>
              <a:rPr lang="en-US" sz="2000" dirty="0" err="1">
                <a:solidFill>
                  <a:srgbClr val="1B1B27"/>
                </a:solidFill>
                <a:latin typeface="Corben" pitchFamily="34" charset="0"/>
              </a:rPr>
              <a:t>Diagramme</a:t>
            </a:r>
            <a:r>
              <a:rPr lang="en-US" sz="2000" dirty="0">
                <a:solidFill>
                  <a:srgbClr val="1B1B27"/>
                </a:solidFill>
                <a:latin typeface="Corben" pitchFamily="34" charset="0"/>
              </a:rPr>
              <a:t> de </a:t>
            </a:r>
            <a:r>
              <a:rPr lang="en-US" sz="2000" dirty="0" err="1">
                <a:solidFill>
                  <a:srgbClr val="1B1B27"/>
                </a:solidFill>
                <a:latin typeface="Corben" pitchFamily="34" charset="0"/>
              </a:rPr>
              <a:t>cas</a:t>
            </a:r>
            <a:r>
              <a:rPr lang="en-US" sz="2000" dirty="0">
                <a:solidFill>
                  <a:srgbClr val="1B1B27"/>
                </a:solidFill>
                <a:latin typeface="Corben" pitchFamily="34" charset="0"/>
              </a:rPr>
              <a:t> </a:t>
            </a:r>
            <a:r>
              <a:rPr lang="en-US" sz="2000" dirty="0" err="1">
                <a:solidFill>
                  <a:srgbClr val="1B1B27"/>
                </a:solidFill>
                <a:latin typeface="Corben" pitchFamily="34" charset="0"/>
              </a:rPr>
              <a:t>d’utilisation</a:t>
            </a:r>
            <a:r>
              <a:rPr lang="en-US" sz="2000" dirty="0">
                <a:solidFill>
                  <a:srgbClr val="1B1B27"/>
                </a:solidFill>
                <a:latin typeface="Corben" pitchFamily="34" charset="0"/>
              </a:rPr>
              <a:t> :</a:t>
            </a:r>
          </a:p>
          <a:p>
            <a:pPr marL="342900" indent="-342900" algn="l">
              <a:lnSpc>
                <a:spcPts val="3550"/>
              </a:lnSpc>
              <a:buFont typeface="Wingdings" panose="05000000000000000000" pitchFamily="2" charset="2"/>
              <a:buChar char="v"/>
            </a:pPr>
            <a:endParaRPr lang="en-US" sz="2000" dirty="0">
              <a:solidFill>
                <a:srgbClr val="1B1B27"/>
              </a:solidFill>
              <a:latin typeface="Corben" pitchFamily="34" charset="0"/>
            </a:endParaRPr>
          </a:p>
          <a:p>
            <a:pPr marL="342900" indent="-342900" algn="l">
              <a:lnSpc>
                <a:spcPts val="3550"/>
              </a:lnSpc>
              <a:buFont typeface="Wingdings" panose="05000000000000000000" pitchFamily="2" charset="2"/>
              <a:buChar char="v"/>
            </a:pPr>
            <a:endParaRPr lang="en-US" sz="2000" dirty="0">
              <a:solidFill>
                <a:srgbClr val="1B1B27"/>
              </a:solidFill>
              <a:latin typeface="Corben" pitchFamily="34" charset="0"/>
            </a:endParaRPr>
          </a:p>
          <a:p>
            <a:pPr marL="342900" indent="-342900" algn="l">
              <a:lnSpc>
                <a:spcPts val="3550"/>
              </a:lnSpc>
              <a:buFont typeface="Wingdings" panose="05000000000000000000" pitchFamily="2" charset="2"/>
              <a:buChar char="v"/>
            </a:pPr>
            <a:endParaRPr lang="en-US" sz="2000" dirty="0">
              <a:solidFill>
                <a:srgbClr val="1B1B27"/>
              </a:solidFill>
              <a:latin typeface="Corben" pitchFamily="34" charset="0"/>
            </a:endParaRPr>
          </a:p>
          <a:p>
            <a:pPr marL="342900" indent="-342900" algn="l">
              <a:lnSpc>
                <a:spcPts val="3550"/>
              </a:lnSpc>
              <a:buFont typeface="Wingdings" panose="05000000000000000000" pitchFamily="2" charset="2"/>
              <a:buChar char="v"/>
            </a:pPr>
            <a:endParaRPr lang="en-US" sz="2000" dirty="0">
              <a:solidFill>
                <a:srgbClr val="1B1B27"/>
              </a:solidFill>
              <a:latin typeface="Corben" pitchFamily="34" charset="0"/>
            </a:endParaRPr>
          </a:p>
          <a:p>
            <a:pPr algn="l">
              <a:lnSpc>
                <a:spcPts val="3550"/>
              </a:lnSpc>
            </a:pPr>
            <a:r>
              <a:rPr lang="en-US" sz="2000" dirty="0">
                <a:solidFill>
                  <a:srgbClr val="1B1B27"/>
                </a:solidFill>
                <a:latin typeface="Corben" pitchFamily="34" charset="0"/>
              </a:rPr>
              <a:t>  </a:t>
            </a:r>
            <a:endParaRPr lang="en-US" sz="2000" dirty="0"/>
          </a:p>
        </p:txBody>
      </p:sp>
      <p:sp>
        <p:nvSpPr>
          <p:cNvPr id="3" name="Text 1"/>
          <p:cNvSpPr/>
          <p:nvPr/>
        </p:nvSpPr>
        <p:spPr>
          <a:xfrm>
            <a:off x="665559" y="1156216"/>
            <a:ext cx="13299281" cy="197644"/>
          </a:xfrm>
          <a:prstGeom prst="rect">
            <a:avLst/>
          </a:prstGeom>
          <a:noFill/>
          <a:ln/>
        </p:spPr>
        <p:txBody>
          <a:bodyPr wrap="none" lIns="0" tIns="0" rIns="0" bIns="0" rtlCol="0" anchor="t"/>
          <a:lstStyle/>
          <a:p>
            <a:pPr marL="0" indent="0" algn="l">
              <a:lnSpc>
                <a:spcPts val="1550"/>
              </a:lnSpc>
              <a:buNone/>
            </a:pPr>
            <a:endParaRPr lang="en-US" sz="950" dirty="0"/>
          </a:p>
        </p:txBody>
      </p:sp>
      <p:sp>
        <p:nvSpPr>
          <p:cNvPr id="4" name="Text 2"/>
          <p:cNvSpPr/>
          <p:nvPr/>
        </p:nvSpPr>
        <p:spPr>
          <a:xfrm>
            <a:off x="665559" y="1492806"/>
            <a:ext cx="13299281" cy="197644"/>
          </a:xfrm>
          <a:prstGeom prst="rect">
            <a:avLst/>
          </a:prstGeom>
          <a:noFill/>
          <a:ln/>
        </p:spPr>
        <p:txBody>
          <a:bodyPr wrap="none" lIns="0" tIns="0" rIns="0" bIns="0" rtlCol="0" anchor="t"/>
          <a:lstStyle/>
          <a:p>
            <a:pPr marL="0" indent="0" algn="l">
              <a:lnSpc>
                <a:spcPts val="1550"/>
              </a:lnSpc>
              <a:buNone/>
            </a:pPr>
            <a:endParaRPr lang="en-US" sz="950" dirty="0"/>
          </a:p>
        </p:txBody>
      </p:sp>
      <p:sp>
        <p:nvSpPr>
          <p:cNvPr id="5" name="Text 3"/>
          <p:cNvSpPr/>
          <p:nvPr/>
        </p:nvSpPr>
        <p:spPr>
          <a:xfrm>
            <a:off x="665559" y="1829395"/>
            <a:ext cx="13299281" cy="197644"/>
          </a:xfrm>
          <a:prstGeom prst="rect">
            <a:avLst/>
          </a:prstGeom>
          <a:noFill/>
          <a:ln/>
        </p:spPr>
        <p:txBody>
          <a:bodyPr wrap="none" lIns="0" tIns="0" rIns="0" bIns="0" rtlCol="0" anchor="t"/>
          <a:lstStyle/>
          <a:p>
            <a:pPr marL="0" indent="0" algn="l">
              <a:lnSpc>
                <a:spcPts val="1550"/>
              </a:lnSpc>
              <a:buNone/>
            </a:pPr>
            <a:endParaRPr lang="en-US" sz="950" dirty="0"/>
          </a:p>
        </p:txBody>
      </p:sp>
      <p:sp>
        <p:nvSpPr>
          <p:cNvPr id="7" name="Text 4"/>
          <p:cNvSpPr/>
          <p:nvPr/>
        </p:nvSpPr>
        <p:spPr>
          <a:xfrm>
            <a:off x="665559" y="5828824"/>
            <a:ext cx="13299281" cy="197644"/>
          </a:xfrm>
          <a:prstGeom prst="rect">
            <a:avLst/>
          </a:prstGeom>
          <a:noFill/>
          <a:ln/>
        </p:spPr>
        <p:txBody>
          <a:bodyPr wrap="none" lIns="0" tIns="0" rIns="0" bIns="0" rtlCol="0" anchor="t"/>
          <a:lstStyle/>
          <a:p>
            <a:pPr marL="0" indent="0" algn="l">
              <a:lnSpc>
                <a:spcPts val="1550"/>
              </a:lnSpc>
              <a:buNone/>
            </a:pPr>
            <a:endParaRPr lang="en-US" sz="950" dirty="0"/>
          </a:p>
        </p:txBody>
      </p:sp>
      <p:sp>
        <p:nvSpPr>
          <p:cNvPr id="8" name="Text 5"/>
          <p:cNvSpPr/>
          <p:nvPr/>
        </p:nvSpPr>
        <p:spPr>
          <a:xfrm>
            <a:off x="665559" y="6165413"/>
            <a:ext cx="13299281" cy="197644"/>
          </a:xfrm>
          <a:prstGeom prst="rect">
            <a:avLst/>
          </a:prstGeom>
          <a:noFill/>
          <a:ln/>
        </p:spPr>
        <p:txBody>
          <a:bodyPr wrap="none" lIns="0" tIns="0" rIns="0" bIns="0" rtlCol="0" anchor="t"/>
          <a:lstStyle/>
          <a:p>
            <a:pPr marL="0" indent="0" algn="l">
              <a:lnSpc>
                <a:spcPts val="1550"/>
              </a:lnSpc>
              <a:buNone/>
            </a:pPr>
            <a:endParaRPr lang="en-US" sz="950" dirty="0"/>
          </a:p>
        </p:txBody>
      </p:sp>
      <p:sp>
        <p:nvSpPr>
          <p:cNvPr id="9" name="Text 6"/>
          <p:cNvSpPr/>
          <p:nvPr/>
        </p:nvSpPr>
        <p:spPr>
          <a:xfrm>
            <a:off x="665559" y="6502003"/>
            <a:ext cx="13299281" cy="197644"/>
          </a:xfrm>
          <a:prstGeom prst="rect">
            <a:avLst/>
          </a:prstGeom>
          <a:noFill/>
          <a:ln/>
        </p:spPr>
        <p:txBody>
          <a:bodyPr wrap="none" lIns="0" tIns="0" rIns="0" bIns="0" rtlCol="0" anchor="t"/>
          <a:lstStyle/>
          <a:p>
            <a:pPr marL="0" indent="0" algn="l">
              <a:lnSpc>
                <a:spcPts val="1550"/>
              </a:lnSpc>
              <a:buNone/>
            </a:pPr>
            <a:endParaRPr lang="en-US" sz="950" dirty="0"/>
          </a:p>
        </p:txBody>
      </p:sp>
      <p:sp>
        <p:nvSpPr>
          <p:cNvPr id="10" name="Text 7"/>
          <p:cNvSpPr/>
          <p:nvPr/>
        </p:nvSpPr>
        <p:spPr>
          <a:xfrm>
            <a:off x="665559" y="6838593"/>
            <a:ext cx="13299281" cy="197644"/>
          </a:xfrm>
          <a:prstGeom prst="rect">
            <a:avLst/>
          </a:prstGeom>
          <a:noFill/>
          <a:ln/>
        </p:spPr>
        <p:txBody>
          <a:bodyPr wrap="none" lIns="0" tIns="0" rIns="0" bIns="0" rtlCol="0" anchor="t"/>
          <a:lstStyle/>
          <a:p>
            <a:pPr marL="0" indent="0" algn="l">
              <a:lnSpc>
                <a:spcPts val="1550"/>
              </a:lnSpc>
              <a:buNone/>
            </a:pPr>
            <a:endParaRPr lang="en-US" sz="950" dirty="0"/>
          </a:p>
        </p:txBody>
      </p:sp>
      <p:sp>
        <p:nvSpPr>
          <p:cNvPr id="11" name="Text 8"/>
          <p:cNvSpPr/>
          <p:nvPr/>
        </p:nvSpPr>
        <p:spPr>
          <a:xfrm>
            <a:off x="665559" y="7175183"/>
            <a:ext cx="13299281" cy="197644"/>
          </a:xfrm>
          <a:prstGeom prst="rect">
            <a:avLst/>
          </a:prstGeom>
          <a:noFill/>
          <a:ln/>
        </p:spPr>
        <p:txBody>
          <a:bodyPr wrap="none" lIns="0" tIns="0" rIns="0" bIns="0" rtlCol="0" anchor="t"/>
          <a:lstStyle/>
          <a:p>
            <a:pPr marL="0" indent="0" algn="l">
              <a:lnSpc>
                <a:spcPts val="1550"/>
              </a:lnSpc>
              <a:buNone/>
            </a:pPr>
            <a:endParaRPr lang="en-US" sz="950" dirty="0"/>
          </a:p>
        </p:txBody>
      </p:sp>
      <p:sp>
        <p:nvSpPr>
          <p:cNvPr id="12" name="Text 9"/>
          <p:cNvSpPr/>
          <p:nvPr/>
        </p:nvSpPr>
        <p:spPr>
          <a:xfrm>
            <a:off x="665559" y="7511772"/>
            <a:ext cx="13299281" cy="197644"/>
          </a:xfrm>
          <a:prstGeom prst="rect">
            <a:avLst/>
          </a:prstGeom>
          <a:noFill/>
          <a:ln/>
        </p:spPr>
        <p:txBody>
          <a:bodyPr wrap="none" lIns="0" tIns="0" rIns="0" bIns="0" rtlCol="0" anchor="t"/>
          <a:lstStyle/>
          <a:p>
            <a:pPr marL="0" indent="0" algn="l">
              <a:lnSpc>
                <a:spcPts val="1550"/>
              </a:lnSpc>
              <a:buNone/>
            </a:pPr>
            <a:endParaRPr lang="en-US" sz="950" dirty="0"/>
          </a:p>
        </p:txBody>
      </p:sp>
      <p:pic>
        <p:nvPicPr>
          <p:cNvPr id="16" name="Image 15">
            <a:extLst>
              <a:ext uri="{FF2B5EF4-FFF2-40B4-BE49-F238E27FC236}">
                <a16:creationId xmlns:a16="http://schemas.microsoft.com/office/drawing/2014/main" id="{9D74CE92-CFCC-0BC5-B05E-B9DA1A396972}"/>
              </a:ext>
            </a:extLst>
          </p:cNvPr>
          <p:cNvPicPr>
            <a:picLocks noChangeAspect="1"/>
          </p:cNvPicPr>
          <p:nvPr/>
        </p:nvPicPr>
        <p:blipFill>
          <a:blip r:embed="rId3"/>
          <a:stretch>
            <a:fillRect/>
          </a:stretch>
        </p:blipFill>
        <p:spPr>
          <a:xfrm>
            <a:off x="452437" y="2165984"/>
            <a:ext cx="13725525" cy="38604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4FE5EFF-64DA-393E-47F1-3418CF6CFEA2}"/>
              </a:ext>
            </a:extLst>
          </p:cNvPr>
          <p:cNvPicPr>
            <a:picLocks noChangeAspect="1"/>
          </p:cNvPicPr>
          <p:nvPr/>
        </p:nvPicPr>
        <p:blipFill>
          <a:blip r:embed="rId2"/>
          <a:srcRect/>
          <a:stretch/>
        </p:blipFill>
        <p:spPr>
          <a:xfrm>
            <a:off x="473336" y="1721224"/>
            <a:ext cx="13425544" cy="6088827"/>
          </a:xfrm>
          <a:prstGeom prst="rect">
            <a:avLst/>
          </a:prstGeom>
        </p:spPr>
      </p:pic>
      <p:sp>
        <p:nvSpPr>
          <p:cNvPr id="6" name="ZoneTexte 5">
            <a:extLst>
              <a:ext uri="{FF2B5EF4-FFF2-40B4-BE49-F238E27FC236}">
                <a16:creationId xmlns:a16="http://schemas.microsoft.com/office/drawing/2014/main" id="{6A7F6E26-9ABE-F01D-CE43-34147C38B874}"/>
              </a:ext>
            </a:extLst>
          </p:cNvPr>
          <p:cNvSpPr txBox="1"/>
          <p:nvPr/>
        </p:nvSpPr>
        <p:spPr>
          <a:xfrm>
            <a:off x="5002306" y="419549"/>
            <a:ext cx="7315200" cy="461665"/>
          </a:xfrm>
          <a:prstGeom prst="rect">
            <a:avLst/>
          </a:prstGeom>
          <a:noFill/>
        </p:spPr>
        <p:txBody>
          <a:bodyPr wrap="square">
            <a:spAutoFit/>
          </a:bodyPr>
          <a:lstStyle/>
          <a:p>
            <a:r>
              <a:rPr lang="en-US" sz="2400" dirty="0">
                <a:solidFill>
                  <a:srgbClr val="1B1B27"/>
                </a:solidFill>
                <a:latin typeface="Corben" pitchFamily="34" charset="0"/>
                <a:ea typeface="Corben" pitchFamily="34" charset="-122"/>
                <a:cs typeface="Corben" pitchFamily="34" charset="-120"/>
              </a:rPr>
              <a:t>Conception et </a:t>
            </a:r>
            <a:r>
              <a:rPr lang="en-US" sz="2400" dirty="0" err="1">
                <a:solidFill>
                  <a:srgbClr val="1B1B27"/>
                </a:solidFill>
                <a:latin typeface="Corben" pitchFamily="34" charset="0"/>
                <a:ea typeface="Corben" pitchFamily="34" charset="-122"/>
                <a:cs typeface="Corben" pitchFamily="34" charset="-120"/>
              </a:rPr>
              <a:t>analyse</a:t>
            </a:r>
            <a:r>
              <a:rPr lang="en-US" sz="2400" dirty="0">
                <a:solidFill>
                  <a:srgbClr val="1B1B27"/>
                </a:solidFill>
                <a:latin typeface="Corben" pitchFamily="34" charset="0"/>
                <a:ea typeface="Corben" pitchFamily="34" charset="-122"/>
                <a:cs typeface="Corben" pitchFamily="34" charset="-120"/>
              </a:rPr>
              <a:t> du </a:t>
            </a:r>
            <a:r>
              <a:rPr lang="en-US" sz="2400" dirty="0" err="1">
                <a:solidFill>
                  <a:srgbClr val="1B1B27"/>
                </a:solidFill>
                <a:latin typeface="Corben" pitchFamily="34" charset="0"/>
                <a:ea typeface="Corben" pitchFamily="34" charset="-122"/>
                <a:cs typeface="Corben" pitchFamily="34" charset="-120"/>
              </a:rPr>
              <a:t>projet</a:t>
            </a:r>
            <a:r>
              <a:rPr lang="en-US" sz="2400" dirty="0">
                <a:solidFill>
                  <a:srgbClr val="1B1B27"/>
                </a:solidFill>
                <a:latin typeface="Corben" pitchFamily="34" charset="0"/>
                <a:ea typeface="Corben" pitchFamily="34" charset="-122"/>
                <a:cs typeface="Corben" pitchFamily="34" charset="-120"/>
              </a:rPr>
              <a:t> :  </a:t>
            </a:r>
            <a:endParaRPr lang="fr-FR" sz="2400" dirty="0"/>
          </a:p>
        </p:txBody>
      </p:sp>
      <p:sp>
        <p:nvSpPr>
          <p:cNvPr id="10" name="ZoneTexte 9">
            <a:extLst>
              <a:ext uri="{FF2B5EF4-FFF2-40B4-BE49-F238E27FC236}">
                <a16:creationId xmlns:a16="http://schemas.microsoft.com/office/drawing/2014/main" id="{C486202A-F30F-DAF5-37D7-6E811FCFA804}"/>
              </a:ext>
            </a:extLst>
          </p:cNvPr>
          <p:cNvSpPr txBox="1"/>
          <p:nvPr/>
        </p:nvSpPr>
        <p:spPr>
          <a:xfrm>
            <a:off x="613186" y="1020890"/>
            <a:ext cx="7315200" cy="514500"/>
          </a:xfrm>
          <a:prstGeom prst="rect">
            <a:avLst/>
          </a:prstGeom>
          <a:noFill/>
        </p:spPr>
        <p:txBody>
          <a:bodyPr wrap="square">
            <a:spAutoFit/>
          </a:bodyPr>
          <a:lstStyle/>
          <a:p>
            <a:pPr marL="342900" indent="-342900" algn="l">
              <a:lnSpc>
                <a:spcPts val="3550"/>
              </a:lnSpc>
              <a:buFont typeface="Wingdings" panose="05000000000000000000" pitchFamily="2" charset="2"/>
              <a:buChar char="v"/>
            </a:pPr>
            <a:r>
              <a:rPr lang="en-US" sz="2000" dirty="0" err="1">
                <a:solidFill>
                  <a:srgbClr val="1B1B27"/>
                </a:solidFill>
                <a:latin typeface="Corben" pitchFamily="34" charset="0"/>
              </a:rPr>
              <a:t>Modèle</a:t>
            </a:r>
            <a:r>
              <a:rPr lang="en-US" sz="2000" dirty="0">
                <a:solidFill>
                  <a:srgbClr val="1B1B27"/>
                </a:solidFill>
                <a:latin typeface="Corben" pitchFamily="34" charset="0"/>
              </a:rPr>
              <a:t> </a:t>
            </a:r>
            <a:r>
              <a:rPr lang="en-US" sz="2000" dirty="0" err="1">
                <a:solidFill>
                  <a:srgbClr val="1B1B27"/>
                </a:solidFill>
                <a:latin typeface="Corben" pitchFamily="34" charset="0"/>
              </a:rPr>
              <a:t>Conceptuel</a:t>
            </a:r>
            <a:r>
              <a:rPr lang="en-US" sz="2000" dirty="0">
                <a:solidFill>
                  <a:srgbClr val="1B1B27"/>
                </a:solidFill>
                <a:latin typeface="Corben" pitchFamily="34" charset="0"/>
              </a:rPr>
              <a:t> des </a:t>
            </a:r>
            <a:r>
              <a:rPr lang="en-US" sz="2000" dirty="0" err="1">
                <a:solidFill>
                  <a:srgbClr val="1B1B27"/>
                </a:solidFill>
                <a:latin typeface="Corben" pitchFamily="34" charset="0"/>
              </a:rPr>
              <a:t>données</a:t>
            </a:r>
            <a:r>
              <a:rPr lang="en-US" sz="2000" dirty="0">
                <a:solidFill>
                  <a:srgbClr val="1B1B27"/>
                </a:solidFill>
                <a:latin typeface="Corben" pitchFamily="34" charset="0"/>
              </a:rPr>
              <a:t> (MCD) : </a:t>
            </a:r>
            <a:endParaRPr lang="en-US" sz="2000" dirty="0"/>
          </a:p>
        </p:txBody>
      </p:sp>
    </p:spTree>
    <p:extLst>
      <p:ext uri="{BB962C8B-B14F-4D97-AF65-F5344CB8AC3E}">
        <p14:creationId xmlns:p14="http://schemas.microsoft.com/office/powerpoint/2010/main" val="758148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TotalTime>
  <Words>537</Words>
  <Application>Microsoft Office PowerPoint</Application>
  <PresentationFormat>Personnalisé</PresentationFormat>
  <Paragraphs>101</Paragraphs>
  <Slides>13</Slides>
  <Notes>8</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13</vt:i4>
      </vt:variant>
    </vt:vector>
  </HeadingPairs>
  <TitlesOfParts>
    <vt:vector size="20" baseType="lpstr">
      <vt:lpstr>Calibri</vt:lpstr>
      <vt:lpstr>Calibri Light</vt:lpstr>
      <vt:lpstr>Wingdings</vt:lpstr>
      <vt:lpstr>Nobile</vt:lpstr>
      <vt:lpstr>Corben</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
  <cp:lastModifiedBy>Hajar</cp:lastModifiedBy>
  <cp:revision>7</cp:revision>
  <dcterms:created xsi:type="dcterms:W3CDTF">2025-11-22T01:03:21Z</dcterms:created>
  <dcterms:modified xsi:type="dcterms:W3CDTF">2025-11-23T22:46:29Z</dcterms:modified>
</cp:coreProperties>
</file>